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10" r:id="rId55"/>
    <p:sldId id="309" r:id="rId56"/>
    <p:sldId id="311" r:id="rId57"/>
    <p:sldId id="312" r:id="rId58"/>
    <p:sldId id="313" r:id="rId59"/>
    <p:sldId id="314" r:id="rId60"/>
    <p:sldId id="315" r:id="rId61"/>
    <p:sldId id="316" r:id="rId62"/>
    <p:sldId id="317" r:id="rId63"/>
    <p:sldId id="318" r:id="rId64"/>
  </p:sldIdLst>
  <p:sldSz cx="9144000" cy="6858000" type="screen4x3"/>
  <p:notesSz cx="6858000" cy="9947275"/>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p:scale>
          <a:sx n="72" d="100"/>
          <a:sy n="72" d="100"/>
        </p:scale>
        <p:origin x="-1332"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05/10/1443</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05/10/1443</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05/10/1443</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05/10/1443</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05/10/1443</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تقدير العناصر بالتربة والنبات </a:t>
            </a:r>
            <a:endParaRPr lang="ar-IQ" dirty="0"/>
          </a:p>
        </p:txBody>
      </p:sp>
      <p:sp>
        <p:nvSpPr>
          <p:cNvPr id="3" name="عنوان فرعي 2"/>
          <p:cNvSpPr>
            <a:spLocks noGrp="1"/>
          </p:cNvSpPr>
          <p:nvPr>
            <p:ph type="subTitle" idx="1"/>
          </p:nvPr>
        </p:nvSpPr>
        <p:spPr>
          <a:ln>
            <a:solidFill>
              <a:schemeClr val="accent5"/>
            </a:solidFill>
          </a:ln>
        </p:spPr>
        <p:txBody>
          <a:bodyPr/>
          <a:lstStyle/>
          <a:p>
            <a:r>
              <a:rPr lang="ar-IQ" dirty="0" smtClean="0"/>
              <a:t>تغذية نبات متقدم \عملي </a:t>
            </a:r>
          </a:p>
          <a:p>
            <a:r>
              <a:rPr lang="ar-IQ" dirty="0" err="1" smtClean="0"/>
              <a:t>ا.د.ميسون</a:t>
            </a:r>
            <a:r>
              <a:rPr lang="ar-IQ" dirty="0" smtClean="0"/>
              <a:t> موسى كاظم </a:t>
            </a:r>
            <a:endParaRPr lang="ar-IQ" dirty="0" smtClean="0"/>
          </a:p>
          <a:p>
            <a:r>
              <a:rPr lang="ar-IQ" dirty="0"/>
              <a:t> </a:t>
            </a:r>
            <a:endParaRPr lang="ar-IQ" dirty="0" smtClean="0"/>
          </a:p>
        </p:txBody>
      </p:sp>
    </p:spTree>
    <p:extLst>
      <p:ext uri="{BB962C8B-B14F-4D97-AF65-F5344CB8AC3E}">
        <p14:creationId xmlns:p14="http://schemas.microsoft.com/office/powerpoint/2010/main" val="2480794273"/>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الحل</a:t>
            </a:r>
            <a:endParaRPr lang="ar-IQ" dirty="0"/>
          </a:p>
        </p:txBody>
      </p:sp>
      <p:sp>
        <p:nvSpPr>
          <p:cNvPr id="3" name="عنصر نائب للمحتوى 2"/>
          <p:cNvSpPr>
            <a:spLocks noGrp="1"/>
          </p:cNvSpPr>
          <p:nvPr>
            <p:ph idx="1"/>
          </p:nvPr>
        </p:nvSpPr>
        <p:spPr/>
        <p:txBody>
          <a:bodyPr>
            <a:normAutofit fontScale="32500" lnSpcReduction="20000"/>
          </a:bodyPr>
          <a:lstStyle/>
          <a:p>
            <a:pPr algn="just">
              <a:lnSpc>
                <a:spcPct val="150000"/>
              </a:lnSpc>
            </a:pPr>
            <a:r>
              <a:rPr lang="ar-IQ" b="1" dirty="0">
                <a:solidFill>
                  <a:srgbClr val="000000"/>
                </a:solidFill>
                <a:latin typeface="Times New Roman"/>
                <a:ea typeface="Times New Roman"/>
                <a:cs typeface="Times New Roman"/>
              </a:rPr>
              <a:t>السماد                            العنصر( </a:t>
            </a:r>
            <a:r>
              <a:rPr lang="en-US" b="1" dirty="0">
                <a:solidFill>
                  <a:srgbClr val="000000"/>
                </a:solidFill>
                <a:latin typeface="Times New Roman"/>
                <a:ea typeface="Times New Roman"/>
                <a:cs typeface="Times New Roman"/>
              </a:rPr>
              <a:t>K</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100                                    </a:t>
            </a:r>
            <a:r>
              <a:rPr lang="en-US" b="1" dirty="0">
                <a:solidFill>
                  <a:srgbClr val="000000"/>
                </a:solidFill>
                <a:latin typeface="Times New Roman"/>
                <a:ea typeface="Times New Roman"/>
                <a:cs typeface="Times New Roman"/>
              </a:rPr>
              <a:t>50</a:t>
            </a:r>
            <a:endParaRPr lang="en-US" sz="2400" dirty="0">
              <a:latin typeface="Times New Roman"/>
              <a:ea typeface="Times New Roman"/>
            </a:endParaRPr>
          </a:p>
          <a:p>
            <a:pPr marR="228600" algn="just">
              <a:lnSpc>
                <a:spcPct val="150000"/>
              </a:lnSpc>
            </a:pPr>
            <a:r>
              <a:rPr lang="ar-IQ" b="1" dirty="0">
                <a:solidFill>
                  <a:srgbClr val="000000"/>
                </a:solidFill>
                <a:latin typeface="Times New Roman"/>
                <a:ea typeface="Times New Roman"/>
                <a:cs typeface="Times New Roman"/>
              </a:rPr>
              <a:t>س                                     </a:t>
            </a:r>
            <a:r>
              <a:rPr lang="en-US" b="1" dirty="0">
                <a:solidFill>
                  <a:srgbClr val="000000"/>
                </a:solidFill>
                <a:latin typeface="Times New Roman"/>
                <a:ea typeface="Times New Roman"/>
                <a:cs typeface="Times New Roman"/>
              </a:rPr>
              <a:t>100</a:t>
            </a:r>
            <a:endParaRPr lang="en-US" sz="2400" dirty="0">
              <a:latin typeface="Times New Roman"/>
              <a:ea typeface="Times New Roman"/>
            </a:endParaRPr>
          </a:p>
          <a:p>
            <a:pPr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en-US" b="1" dirty="0">
                <a:solidFill>
                  <a:srgbClr val="000000"/>
                </a:solidFill>
                <a:latin typeface="Times New Roman"/>
                <a:ea typeface="Times New Roman"/>
                <a:cs typeface="Times New Roman"/>
              </a:rPr>
              <a:t>100           </a:t>
            </a:r>
            <a:r>
              <a:rPr lang="ar-IQ" b="1" dirty="0">
                <a:solidFill>
                  <a:srgbClr val="000000"/>
                </a:solidFill>
                <a:latin typeface="Times New Roman"/>
                <a:ea typeface="Times New Roman"/>
                <a:cs typeface="Times New Roman"/>
              </a:rPr>
              <a:t> × 100</a:t>
            </a:r>
            <a:endParaRPr lang="en-US" sz="2400" dirty="0">
              <a:latin typeface="Times New Roman"/>
              <a:ea typeface="Times New Roman"/>
            </a:endParaRPr>
          </a:p>
          <a:p>
            <a:pPr marL="228600" algn="just">
              <a:lnSpc>
                <a:spcPct val="150000"/>
              </a:lnSpc>
            </a:pPr>
            <a:r>
              <a:rPr lang="ar-IQ" sz="2800" b="1" dirty="0">
                <a:solidFill>
                  <a:srgbClr val="000000"/>
                </a:solidFill>
                <a:latin typeface="Times New Roman"/>
                <a:ea typeface="Times New Roman"/>
                <a:cs typeface="Times New Roman"/>
              </a:rPr>
              <a:t>س = ------------------------- = </a:t>
            </a:r>
            <a:r>
              <a:rPr lang="en-US" sz="2800" b="1" dirty="0">
                <a:solidFill>
                  <a:srgbClr val="000000"/>
                </a:solidFill>
                <a:latin typeface="Times New Roman"/>
                <a:ea typeface="Times New Roman"/>
                <a:cs typeface="Times New Roman"/>
              </a:rPr>
              <a:t>200</a:t>
            </a:r>
            <a:r>
              <a:rPr lang="ar-IQ" sz="2800" b="1" dirty="0">
                <a:solidFill>
                  <a:srgbClr val="000000"/>
                </a:solidFill>
                <a:latin typeface="Times New Roman"/>
                <a:ea typeface="Times New Roman"/>
                <a:cs typeface="Times New Roman"/>
              </a:rPr>
              <a:t> كغم سماد كلوريد البوتاسيوم للهكتار </a:t>
            </a:r>
            <a:endParaRPr lang="en-US" sz="2400" dirty="0">
              <a:latin typeface="Times New Roman"/>
              <a:ea typeface="Times New Roman"/>
            </a:endParaRPr>
          </a:p>
          <a:p>
            <a:pPr algn="just">
              <a:lnSpc>
                <a:spcPct val="150000"/>
              </a:lnSpc>
            </a:pPr>
            <a:r>
              <a:rPr lang="ar-IQ" b="1" dirty="0">
                <a:solidFill>
                  <a:srgbClr val="000000"/>
                </a:solidFill>
                <a:latin typeface="Times New Roman"/>
                <a:ea typeface="Times New Roman"/>
                <a:cs typeface="Times New Roman"/>
              </a:rPr>
              <a:t>                      50</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وزن التربة                                السماد</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4000000                                 200</a:t>
            </a:r>
            <a:endParaRPr lang="en-US" sz="2400" dirty="0">
              <a:latin typeface="Times New Roman"/>
              <a:ea typeface="Times New Roman"/>
            </a:endParaRPr>
          </a:p>
          <a:p>
            <a:pPr marL="457200" marR="228600" algn="just">
              <a:lnSpc>
                <a:spcPct val="150000"/>
              </a:lnSpc>
            </a:pPr>
            <a:r>
              <a:rPr lang="ar-IQ" b="1" dirty="0">
                <a:solidFill>
                  <a:srgbClr val="000000"/>
                </a:solidFill>
                <a:latin typeface="Times New Roman"/>
                <a:ea typeface="Times New Roman"/>
                <a:cs typeface="Times New Roman"/>
              </a:rPr>
              <a:t>10   ( </a:t>
            </a:r>
            <a:r>
              <a:rPr lang="ar-IQ" b="1" dirty="0" err="1">
                <a:solidFill>
                  <a:srgbClr val="000000"/>
                </a:solidFill>
                <a:latin typeface="Times New Roman"/>
                <a:ea typeface="Times New Roman"/>
                <a:cs typeface="Times New Roman"/>
              </a:rPr>
              <a:t>السندانة</a:t>
            </a:r>
            <a:r>
              <a:rPr lang="ar-IQ" b="1" dirty="0">
                <a:solidFill>
                  <a:srgbClr val="000000"/>
                </a:solidFill>
                <a:latin typeface="Times New Roman"/>
                <a:ea typeface="Times New Roman"/>
                <a:cs typeface="Times New Roman"/>
              </a:rPr>
              <a:t> )                             س</a:t>
            </a:r>
            <a:endParaRPr lang="en-US" sz="2400" dirty="0">
              <a:latin typeface="Times New Roman"/>
              <a:ea typeface="Times New Roman"/>
            </a:endParaRPr>
          </a:p>
          <a:p>
            <a:pPr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10  ×200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س = ------------------------- = 0.0005  كغم = (   0.5   غم  ) من </a:t>
            </a:r>
            <a:r>
              <a:rPr lang="en-US" b="1" dirty="0" err="1">
                <a:solidFill>
                  <a:srgbClr val="000000"/>
                </a:solidFill>
                <a:latin typeface="Times New Roman"/>
                <a:ea typeface="Times New Roman"/>
                <a:cs typeface="Times New Roman"/>
              </a:rPr>
              <a:t>KCl</a:t>
            </a:r>
            <a:r>
              <a:rPr lang="ar-SA" b="1" dirty="0">
                <a:solidFill>
                  <a:srgbClr val="000000"/>
                </a:solidFill>
                <a:latin typeface="Times New Roman"/>
                <a:ea typeface="Times New Roman"/>
                <a:cs typeface="Times New Roman"/>
              </a:rPr>
              <a:t> </a:t>
            </a:r>
            <a:r>
              <a:rPr lang="ar-SA" b="1" dirty="0" err="1">
                <a:solidFill>
                  <a:srgbClr val="000000"/>
                </a:solidFill>
                <a:latin typeface="Times New Roman"/>
                <a:ea typeface="Times New Roman"/>
                <a:cs typeface="Times New Roman"/>
              </a:rPr>
              <a:t>للسندانة</a:t>
            </a:r>
            <a:endParaRPr lang="en-US" sz="2400" dirty="0">
              <a:latin typeface="Times New Roman"/>
              <a:ea typeface="Times New Roman"/>
            </a:endParaRPr>
          </a:p>
          <a:p>
            <a:pPr marR="228600" algn="just">
              <a:lnSpc>
                <a:spcPct val="150000"/>
              </a:lnSpc>
              <a:tabLst>
                <a:tab pos="3883660" algn="l"/>
              </a:tabLst>
            </a:pPr>
            <a:r>
              <a:rPr lang="ar-IQ" b="1" dirty="0">
                <a:solidFill>
                  <a:srgbClr val="000000"/>
                </a:solidFill>
                <a:latin typeface="Times New Roman"/>
                <a:ea typeface="Times New Roman"/>
                <a:cs typeface="Times New Roman"/>
              </a:rPr>
              <a:t>           4000000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186833160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marL="342900" lvl="0" indent="-342900">
              <a:lnSpc>
                <a:spcPct val="150000"/>
              </a:lnSpc>
              <a:spcBef>
                <a:spcPct val="20000"/>
              </a:spcBef>
            </a:pPr>
            <a:r>
              <a:rPr lang="ar-IQ" sz="2800" b="1" dirty="0" smtClean="0">
                <a:solidFill>
                  <a:prstClr val="black"/>
                </a:solidFill>
                <a:latin typeface="Times New Roman"/>
                <a:ea typeface="Times New Roman"/>
              </a:rPr>
              <a:t/>
            </a:r>
            <a:br>
              <a:rPr lang="ar-IQ" sz="2800" b="1" dirty="0" smtClean="0">
                <a:solidFill>
                  <a:prstClr val="black"/>
                </a:solidFill>
                <a:latin typeface="Times New Roman"/>
                <a:ea typeface="Times New Roman"/>
              </a:rPr>
            </a:br>
            <a:r>
              <a:rPr lang="ar-IQ" sz="2800" b="1" dirty="0">
                <a:solidFill>
                  <a:prstClr val="black"/>
                </a:solidFill>
                <a:latin typeface="Times New Roman"/>
                <a:ea typeface="Times New Roman"/>
              </a:rPr>
              <a:t/>
            </a:r>
            <a:br>
              <a:rPr lang="ar-IQ" sz="2800" b="1" dirty="0">
                <a:solidFill>
                  <a:prstClr val="black"/>
                </a:solidFill>
                <a:latin typeface="Times New Roman"/>
                <a:ea typeface="Times New Roman"/>
              </a:rPr>
            </a:br>
            <a:r>
              <a:rPr lang="ar-SA" sz="2800" b="1" dirty="0" smtClean="0">
                <a:solidFill>
                  <a:prstClr val="black"/>
                </a:solidFill>
                <a:latin typeface="Times New Roman"/>
                <a:ea typeface="Times New Roman"/>
              </a:rPr>
              <a:t>خطوات </a:t>
            </a:r>
            <a:r>
              <a:rPr lang="ar-SA" sz="2800" b="1" dirty="0">
                <a:solidFill>
                  <a:prstClr val="black"/>
                </a:solidFill>
                <a:latin typeface="Times New Roman"/>
                <a:ea typeface="Times New Roman"/>
              </a:rPr>
              <a:t>تجربة السنادين :</a:t>
            </a:r>
            <a:r>
              <a:rPr lang="en-US" sz="1600" dirty="0">
                <a:solidFill>
                  <a:prstClr val="black"/>
                </a:solidFill>
                <a:latin typeface="Times New Roman"/>
                <a:ea typeface="Times New Roman"/>
                <a:cs typeface="+mn-cs"/>
              </a:rPr>
              <a:t/>
            </a:r>
            <a:br>
              <a:rPr lang="en-US" sz="1600" dirty="0">
                <a:solidFill>
                  <a:prstClr val="black"/>
                </a:solidFill>
                <a:latin typeface="Times New Roman"/>
                <a:ea typeface="Times New Roman"/>
                <a:cs typeface="+mn-cs"/>
              </a:rPr>
            </a:br>
            <a:endParaRPr lang="ar-IQ" sz="7200" dirty="0"/>
          </a:p>
        </p:txBody>
      </p:sp>
      <p:sp>
        <p:nvSpPr>
          <p:cNvPr id="3" name="عنصر نائب للمحتوى 2"/>
          <p:cNvSpPr>
            <a:spLocks noGrp="1"/>
          </p:cNvSpPr>
          <p:nvPr>
            <p:ph idx="1"/>
          </p:nvPr>
        </p:nvSpPr>
        <p:spPr/>
        <p:txBody>
          <a:bodyPr>
            <a:normAutofit fontScale="40000" lnSpcReduction="20000"/>
          </a:bodyPr>
          <a:lstStyle/>
          <a:p>
            <a:pPr algn="just">
              <a:lnSpc>
                <a:spcPct val="150000"/>
              </a:lnSpc>
            </a:pPr>
            <a:r>
              <a:rPr lang="ar-SA" b="1" dirty="0">
                <a:latin typeface="Times New Roman"/>
                <a:ea typeface="Times New Roman"/>
                <a:cs typeface="Times New Roman"/>
              </a:rPr>
              <a:t>خطوات تجربة السنادين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اسم التجربة : تأثير اضافة النتروجين في نمو وحاصل الحنطة</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1- اوزن التربة لكل </a:t>
            </a:r>
            <a:r>
              <a:rPr lang="ar-SA" b="1" dirty="0" err="1">
                <a:latin typeface="Times New Roman"/>
                <a:ea typeface="Times New Roman"/>
                <a:cs typeface="Times New Roman"/>
              </a:rPr>
              <a:t>سندانة</a:t>
            </a:r>
            <a:r>
              <a:rPr lang="ar-SA" b="1" dirty="0">
                <a:latin typeface="Times New Roman"/>
                <a:ea typeface="Times New Roman"/>
                <a:cs typeface="Times New Roman"/>
              </a:rPr>
              <a:t> وبالتساوي لجميع السنادين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2 – حساب كمية النتروجين لكل </a:t>
            </a:r>
            <a:r>
              <a:rPr lang="ar-SA" b="1" dirty="0" err="1">
                <a:latin typeface="Times New Roman"/>
                <a:ea typeface="Times New Roman"/>
                <a:cs typeface="Times New Roman"/>
              </a:rPr>
              <a:t>سندانة</a:t>
            </a:r>
            <a:r>
              <a:rPr lang="ar-SA" b="1" dirty="0">
                <a:latin typeface="Times New Roman"/>
                <a:ea typeface="Times New Roman"/>
                <a:cs typeface="Times New Roman"/>
              </a:rPr>
              <a:t> ( في حالة الفسفور والبوتاسيوم والكالسيوم تضاف جميع كمية السماد قبل الزراعة وتخلط مع التربة خلطا جيدا اما النتروجين فيقسم الى نصفين نصف يضاف بعد شهر والنصف الاخر بعد شهرين من الزراعة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3 – خذ نموذج من نفس التربة لتقدير تركيز العنصر الذي تدرس عليه في التربة وانقاصه من كمية السماد المطلوب اضافته </a:t>
            </a:r>
            <a:r>
              <a:rPr lang="ar-SA" b="1" dirty="0" err="1">
                <a:latin typeface="Times New Roman"/>
                <a:ea typeface="Times New Roman"/>
                <a:cs typeface="Times New Roman"/>
              </a:rPr>
              <a:t>للسندانة</a:t>
            </a:r>
            <a:r>
              <a:rPr lang="ar-SA" b="1" dirty="0">
                <a:latin typeface="Times New Roman"/>
                <a:ea typeface="Times New Roman"/>
                <a:cs typeface="Times New Roman"/>
              </a:rPr>
              <a:t> ( كما ذكر اعلاه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4 – زراعة عدد كافي من البذور ويكون اكثر من المطلوب وتتم عملية الخف وهي عملية ازالة النباتات الزائدة عن الحاجة بعد مرور 20 يوم او اكثر بقليل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5 – تتم الرية الاولى وهي تعد تاريخ موعد الزراعة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5 – الري والتعشيب ( ازالة الادغال يدويا ) وحسب الحاجة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6 – تسجيل الملاحظات المطلوبة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7 – ايجاد النتائج من ارتفاع النبات و المساحة الورقية و عدد التفرعات وحاصل المادة الجافة والرطبة وحاصل الحبوب وتحليل النتائج احصائيا ومناقشة النتائج واعطاء التوصيات .</a:t>
            </a:r>
            <a:endParaRPr lang="en-US" sz="2400" dirty="0">
              <a:latin typeface="Times New Roman"/>
              <a:ea typeface="Times New Roman"/>
            </a:endParaRPr>
          </a:p>
          <a:p>
            <a:pPr algn="just">
              <a:lnSpc>
                <a:spcPct val="150000"/>
              </a:lnSpc>
            </a:pPr>
            <a:r>
              <a:rPr lang="ar-SA" b="1" dirty="0">
                <a:latin typeface="Times New Roman"/>
                <a:ea typeface="Times New Roman"/>
                <a:cs typeface="Times New Roman"/>
              </a:rPr>
              <a:t>ملاحظة : كل مجموعة تكتب اسم التجربة باسم العنصر الخاص بها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1876540474"/>
      </p:ext>
    </p:extLst>
  </p:cSld>
  <p:clrMapOvr>
    <a:masterClrMapping/>
  </p:clrMapOvr>
  <p:transition spd="slow">
    <p:wheel spokes="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محاضرة رقم 2: </a:t>
            </a:r>
            <a:r>
              <a:rPr lang="ar-SA" b="1" dirty="0" smtClean="0">
                <a:solidFill>
                  <a:srgbClr val="000000"/>
                </a:solidFill>
                <a:ea typeface="Times New Roman"/>
              </a:rPr>
              <a:t>تقييم </a:t>
            </a:r>
            <a:r>
              <a:rPr lang="ar-SA" b="1" dirty="0">
                <a:solidFill>
                  <a:srgbClr val="000000"/>
                </a:solidFill>
                <a:ea typeface="Times New Roman"/>
              </a:rPr>
              <a:t>الاسمدة و خلطها</a:t>
            </a:r>
            <a:endParaRPr lang="ar-IQ" dirty="0"/>
          </a:p>
        </p:txBody>
      </p:sp>
      <p:sp>
        <p:nvSpPr>
          <p:cNvPr id="3" name="عنصر نائب للمحتوى 2"/>
          <p:cNvSpPr>
            <a:spLocks noGrp="1"/>
          </p:cNvSpPr>
          <p:nvPr>
            <p:ph idx="1"/>
          </p:nvPr>
        </p:nvSpPr>
        <p:spPr/>
        <p:txBody>
          <a:bodyPr>
            <a:normAutofit fontScale="55000" lnSpcReduction="20000"/>
          </a:bodyPr>
          <a:lstStyle/>
          <a:p>
            <a:r>
              <a:rPr lang="ar-SA" b="1" u="sng" dirty="0">
                <a:solidFill>
                  <a:srgbClr val="000000"/>
                </a:solidFill>
                <a:latin typeface="Times New Roman"/>
                <a:ea typeface="Times New Roman"/>
              </a:rPr>
              <a:t>تقييم السماد</a:t>
            </a:r>
            <a:r>
              <a:rPr lang="ar-SA" b="1" dirty="0">
                <a:solidFill>
                  <a:srgbClr val="000000"/>
                </a:solidFill>
                <a:latin typeface="Times New Roman"/>
                <a:ea typeface="Times New Roman"/>
              </a:rPr>
              <a:t>:</a:t>
            </a:r>
            <a:endParaRPr lang="en-US" sz="2400" dirty="0">
              <a:latin typeface="Times New Roman"/>
              <a:ea typeface="Times New Roman"/>
            </a:endParaRPr>
          </a:p>
          <a:p>
            <a:pPr>
              <a:lnSpc>
                <a:spcPct val="150000"/>
              </a:lnSpc>
            </a:pPr>
            <a:r>
              <a:rPr lang="ar-SA" b="1" dirty="0">
                <a:solidFill>
                  <a:srgbClr val="000000"/>
                </a:solidFill>
                <a:latin typeface="Times New Roman"/>
                <a:ea typeface="Times New Roman"/>
              </a:rPr>
              <a:t>       هناك عدد من الوسائل يمكن من خلالها تقييم السماد ومن هذه الوسائل:</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هل السماد بسيط او صرف (يجهز عنصر غذائي واحد ) او سماد مركب (يحوي اكثر من عنصر مغذٍ رئيس )-وهنا لسماد المركب غالباَ افضل من السماد البسيط او الصرف لأنه سيتم تجهيز اكثر من عنصر في اضافة واحدة .</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درجة تحليل السماد(المحتوى من العناصر المغذية) -وهنا كلما كان المحتوى اعلى كلما كان السماد افضل .</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التأثير النهائي للسماد في التربة –هل هو منتج للحموضة ام متعادل او منتج للقاعدية .والافضلية هنا تعتمد على نوع التربة .ومثال ذلك في الترب الكلسية يفضل اضافة الاسمدة المنتجة للحموضة مثل كبريتات الامونيوم و الاسمدة الحاوية على الكبريتات او اليوريا.</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قابلية السماد على المحافظة على مواصفاته اثناء الخزن وعدم التكتل بشكل طبقة صلبة وعدم تعرضه للانفجار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996700593"/>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pPr lvl="0">
              <a:lnSpc>
                <a:spcPct val="150000"/>
              </a:lnSpc>
              <a:buFont typeface="Symbol"/>
              <a:buChar char=""/>
              <a:tabLst>
                <a:tab pos="16510" algn="l"/>
                <a:tab pos="228600" algn="l"/>
              </a:tabLst>
            </a:pPr>
            <a:r>
              <a:rPr lang="ar-SA" b="1" dirty="0">
                <a:solidFill>
                  <a:srgbClr val="000000"/>
                </a:solidFill>
                <a:latin typeface="Times New Roman"/>
                <a:ea typeface="Times New Roman"/>
              </a:rPr>
              <a:t>القابلية على الخلط مع الأسمدة الأخرى وفي هذا المجال هناك جداول وأشكال تبين قابلية الاسمدة على الخلط مع بعضها الاخر .ان هذا الموضوع مهم جداّ سيما عند خلط الأسمدة في تحضير الاسمدة الخليطة(الخلط الفيزيائي).</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درجة ذوبان السماد بالماء-وهذا مهم في تحضير الاسمدة السائلة واضافة الاسمدة مع مياه الري. وفي المحاليل المغذية.</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سرعة تحرر السماد في التربة وقابليته على البقاء بشكل ذائب-وهنا تفضل الاسمدة بطيئة التحرر </a:t>
            </a:r>
            <a:r>
              <a:rPr lang="ar-SA" b="1" dirty="0" err="1">
                <a:solidFill>
                  <a:srgbClr val="000000"/>
                </a:solidFill>
                <a:latin typeface="Times New Roman"/>
                <a:ea typeface="Times New Roman"/>
              </a:rPr>
              <a:t>والمخلبية</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chelates</a:t>
            </a:r>
            <a:r>
              <a:rPr lang="ar-SA" b="1" dirty="0">
                <a:solidFill>
                  <a:srgbClr val="000000"/>
                </a:solidFill>
                <a:latin typeface="Times New Roman"/>
                <a:ea typeface="Times New Roman"/>
              </a:rPr>
              <a:t>)على الاسمدة الاعتيادية.</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وبالنسبة </a:t>
            </a:r>
            <a:r>
              <a:rPr lang="ar-SA" b="1" dirty="0" err="1">
                <a:solidFill>
                  <a:srgbClr val="000000"/>
                </a:solidFill>
                <a:latin typeface="Times New Roman"/>
                <a:ea typeface="Times New Roman"/>
              </a:rPr>
              <a:t>للاسمدة</a:t>
            </a:r>
            <a:r>
              <a:rPr lang="ar-SA" b="1" dirty="0">
                <a:solidFill>
                  <a:srgbClr val="000000"/>
                </a:solidFill>
                <a:latin typeface="Times New Roman"/>
                <a:ea typeface="Times New Roman"/>
              </a:rPr>
              <a:t> العضوية تقيم على اساس نظافتها وخلوها من الاملاح ودرجة تحللها او نسبة الكاربون الى النتروجين فيها.</a:t>
            </a:r>
            <a:endParaRPr lang="en-US" sz="2400" dirty="0">
              <a:latin typeface="Times New Roman"/>
              <a:ea typeface="Times New Roman"/>
            </a:endParaRPr>
          </a:p>
          <a:p>
            <a:pPr lvl="0">
              <a:lnSpc>
                <a:spcPct val="150000"/>
              </a:lnSpc>
              <a:buFont typeface="Symbol"/>
              <a:buChar char=""/>
              <a:tabLst>
                <a:tab pos="16510" algn="l"/>
                <a:tab pos="228600" algn="l"/>
              </a:tabLst>
            </a:pPr>
            <a:r>
              <a:rPr lang="ar-SA" b="1" dirty="0">
                <a:solidFill>
                  <a:srgbClr val="000000"/>
                </a:solidFill>
                <a:latin typeface="Times New Roman"/>
                <a:ea typeface="Times New Roman"/>
              </a:rPr>
              <a:t>السعر – وهذا مهم جداَ إلا ان السماد الأقل سعراَ ليس هو الأفضل في كل الأحوال.</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284010095"/>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a:solidFill>
                  <a:srgbClr val="000000"/>
                </a:solidFill>
                <a:ea typeface="Times New Roman"/>
              </a:rPr>
              <a:t>خلط الأسمدة</a:t>
            </a:r>
            <a:r>
              <a:rPr lang="ar-SA" b="1" dirty="0">
                <a:solidFill>
                  <a:srgbClr val="000000"/>
                </a:solidFill>
                <a:ea typeface="Times New Roman"/>
              </a:rPr>
              <a:t> :</a:t>
            </a:r>
            <a:endParaRPr lang="ar-IQ" dirty="0"/>
          </a:p>
        </p:txBody>
      </p:sp>
      <p:sp>
        <p:nvSpPr>
          <p:cNvPr id="3" name="عنصر نائب للمحتوى 2"/>
          <p:cNvSpPr>
            <a:spLocks noGrp="1"/>
          </p:cNvSpPr>
          <p:nvPr>
            <p:ph idx="1"/>
          </p:nvPr>
        </p:nvSpPr>
        <p:spPr/>
        <p:txBody>
          <a:bodyPr>
            <a:normAutofit fontScale="47500" lnSpcReduction="20000"/>
          </a:bodyPr>
          <a:lstStyle/>
          <a:p>
            <a:pPr marL="228600">
              <a:lnSpc>
                <a:spcPct val="150000"/>
              </a:lnSpc>
            </a:pPr>
            <a:r>
              <a:rPr lang="ar-SA" b="1" u="sng" dirty="0">
                <a:solidFill>
                  <a:srgbClr val="000000"/>
                </a:solidFill>
                <a:latin typeface="Times New Roman"/>
                <a:ea typeface="Times New Roman"/>
              </a:rPr>
              <a:t>خلط الأسمدة</a:t>
            </a:r>
            <a:r>
              <a:rPr lang="ar-SA" b="1" dirty="0">
                <a:solidFill>
                  <a:srgbClr val="000000"/>
                </a:solidFill>
                <a:latin typeface="Times New Roman"/>
                <a:ea typeface="Times New Roman"/>
              </a:rPr>
              <a:t> :</a:t>
            </a:r>
            <a:endParaRPr lang="en-US" sz="2400" dirty="0">
              <a:latin typeface="Times New Roman"/>
              <a:ea typeface="Times New Roman"/>
            </a:endParaRPr>
          </a:p>
          <a:p>
            <a:pPr marL="228600">
              <a:lnSpc>
                <a:spcPct val="150000"/>
              </a:lnSpc>
            </a:pPr>
            <a:r>
              <a:rPr lang="ar-SA" b="1" dirty="0">
                <a:solidFill>
                  <a:srgbClr val="000000"/>
                </a:solidFill>
                <a:latin typeface="Times New Roman"/>
                <a:ea typeface="Times New Roman"/>
              </a:rPr>
              <a:t>     هناك انواع من الاسمدة منها البسيط او المنفرد او الصرف الذي يجهز عند اضافته عنصر غذائي واحد وهناك السماد المركب والذي يحوي على اكثر من عنصر غذائي والسماد الخليط الناتج من خلط سمادين او اكثر.</a:t>
            </a:r>
            <a:endParaRPr lang="en-US" sz="2400" dirty="0">
              <a:latin typeface="Times New Roman"/>
              <a:ea typeface="Times New Roman"/>
            </a:endParaRPr>
          </a:p>
          <a:p>
            <a:pPr marL="228600">
              <a:lnSpc>
                <a:spcPct val="150000"/>
              </a:lnSpc>
            </a:pPr>
            <a:r>
              <a:rPr lang="ar-SA" b="1" dirty="0">
                <a:solidFill>
                  <a:srgbClr val="000000"/>
                </a:solidFill>
                <a:latin typeface="Times New Roman"/>
                <a:ea typeface="Times New Roman"/>
              </a:rPr>
              <a:t>          وعملية خلط الاسمدة ممكن ان تتم من خلال:</a:t>
            </a:r>
            <a:endParaRPr lang="en-US" sz="2400" dirty="0">
              <a:latin typeface="Times New Roman"/>
              <a:ea typeface="Times New Roman"/>
            </a:endParaRPr>
          </a:p>
          <a:p>
            <a:pPr lvl="0">
              <a:lnSpc>
                <a:spcPct val="150000"/>
              </a:lnSpc>
              <a:buFont typeface="Symbol"/>
              <a:buChar char=""/>
              <a:tabLst>
                <a:tab pos="781050" algn="l"/>
              </a:tabLst>
            </a:pPr>
            <a:r>
              <a:rPr lang="ar-SA" b="1" dirty="0">
                <a:solidFill>
                  <a:srgbClr val="000000"/>
                </a:solidFill>
                <a:latin typeface="Times New Roman"/>
                <a:ea typeface="Times New Roman"/>
              </a:rPr>
              <a:t>خلط كيميائي في معامل صناعة الاسمدة مثل خلط الامونيا مع حامض الفسفوريك لانتاج فوسفات الامونيوم او خلط اليوريا مع حامض الفسفوريك لانتاج اليوريا –فوسفات او خلط  سماد نتروجيني مع </a:t>
            </a:r>
            <a:r>
              <a:rPr lang="ar-SA" b="1" dirty="0" err="1">
                <a:solidFill>
                  <a:srgbClr val="000000"/>
                </a:solidFill>
                <a:latin typeface="Times New Roman"/>
                <a:ea typeface="Times New Roman"/>
              </a:rPr>
              <a:t>فوسفاتي</a:t>
            </a:r>
            <a:r>
              <a:rPr lang="ar-SA" b="1" dirty="0">
                <a:solidFill>
                  <a:srgbClr val="000000"/>
                </a:solidFill>
                <a:latin typeface="Times New Roman"/>
                <a:ea typeface="Times New Roman"/>
              </a:rPr>
              <a:t> </a:t>
            </a:r>
            <a:r>
              <a:rPr lang="ar-SA" b="1" dirty="0" err="1">
                <a:solidFill>
                  <a:srgbClr val="000000"/>
                </a:solidFill>
                <a:latin typeface="Times New Roman"/>
                <a:ea typeface="Times New Roman"/>
              </a:rPr>
              <a:t>وبوتاسي</a:t>
            </a:r>
            <a:r>
              <a:rPr lang="ar-SA" b="1" dirty="0">
                <a:solidFill>
                  <a:srgbClr val="000000"/>
                </a:solidFill>
                <a:latin typeface="Times New Roman"/>
                <a:ea typeface="Times New Roman"/>
              </a:rPr>
              <a:t> لانتاج السماد المركب </a:t>
            </a:r>
            <a:r>
              <a:rPr lang="en-US" b="1" dirty="0">
                <a:solidFill>
                  <a:srgbClr val="000000"/>
                </a:solidFill>
                <a:latin typeface="Times New Roman"/>
                <a:ea typeface="Times New Roman"/>
              </a:rPr>
              <a:t>18-18-18</a:t>
            </a:r>
            <a:r>
              <a:rPr lang="ar-SA" b="1" dirty="0">
                <a:solidFill>
                  <a:srgbClr val="000000"/>
                </a:solidFill>
                <a:latin typeface="Times New Roman"/>
                <a:ea typeface="Times New Roman"/>
              </a:rPr>
              <a:t>(</a:t>
            </a:r>
            <a:r>
              <a:rPr lang="en-US" b="1" dirty="0">
                <a:solidFill>
                  <a:srgbClr val="000000"/>
                </a:solidFill>
                <a:latin typeface="Times New Roman"/>
                <a:ea typeface="Times New Roman"/>
              </a:rPr>
              <a:t>K</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O-P</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a:t>
            </a:r>
            <a:r>
              <a:rPr lang="en-US" b="1" baseline="-25000" dirty="0">
                <a:solidFill>
                  <a:srgbClr val="000000"/>
                </a:solidFill>
                <a:latin typeface="Times New Roman"/>
                <a:ea typeface="Times New Roman"/>
              </a:rPr>
              <a:t>5</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او </a:t>
            </a:r>
            <a:r>
              <a:rPr lang="en-US" b="1" dirty="0">
                <a:solidFill>
                  <a:srgbClr val="000000"/>
                </a:solidFill>
                <a:latin typeface="Times New Roman"/>
                <a:ea typeface="Times New Roman"/>
              </a:rPr>
              <a:t>0-27-27)</a:t>
            </a:r>
            <a:r>
              <a:rPr lang="ar-SA" b="1" dirty="0">
                <a:solidFill>
                  <a:srgbClr val="000000"/>
                </a:solidFill>
                <a:latin typeface="Times New Roman"/>
                <a:ea typeface="Times New Roman"/>
              </a:rPr>
              <a:t>) .وفي هذا النوع من الخلط ينتج سماد متجانس ذو  مواصفات جيدة عند الاضافة من حيث التوزيع وبشكل متساوٍي للعناصر المغذية التي يحتويها.</a:t>
            </a:r>
            <a:endParaRPr lang="en-US" sz="2400" dirty="0">
              <a:latin typeface="Times New Roman"/>
              <a:ea typeface="Times New Roman"/>
            </a:endParaRPr>
          </a:p>
          <a:p>
            <a:pPr lvl="0">
              <a:lnSpc>
                <a:spcPct val="150000"/>
              </a:lnSpc>
              <a:buFont typeface="Symbol"/>
              <a:buChar char=""/>
              <a:tabLst>
                <a:tab pos="781050" algn="l"/>
              </a:tabLst>
            </a:pPr>
            <a:r>
              <a:rPr lang="ar-SA" b="1" dirty="0">
                <a:solidFill>
                  <a:srgbClr val="000000"/>
                </a:solidFill>
                <a:latin typeface="Times New Roman"/>
                <a:ea typeface="Times New Roman"/>
              </a:rPr>
              <a:t>خلط ميكانيكي او فيزيائي : وعملية الخلط هنا ممكن ان تتم في محل بيع الاسمدة او المزرعة او البيت باستعمال الاسمدة البسيطة مثل كبريتات الامونيوم واليوريا والسوبر فوسفات وكبريتات البوتاسيوم وحتى ممكن استعمال الاسمدة العصوية.</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3245179688"/>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a:solidFill>
                  <a:srgbClr val="000000"/>
                </a:solidFill>
                <a:ea typeface="Times New Roman"/>
              </a:rPr>
              <a:t>دليل خلط الاسمدة</a:t>
            </a:r>
            <a:r>
              <a:rPr lang="ar-SA" b="1" dirty="0">
                <a:solidFill>
                  <a:srgbClr val="000000"/>
                </a:solidFill>
                <a:ea typeface="Times New Roman"/>
              </a:rPr>
              <a:t>:</a:t>
            </a:r>
            <a:endParaRPr lang="ar-IQ" dirty="0"/>
          </a:p>
        </p:txBody>
      </p:sp>
      <p:sp>
        <p:nvSpPr>
          <p:cNvPr id="3" name="عنصر نائب للمحتوى 2"/>
          <p:cNvSpPr>
            <a:spLocks noGrp="1"/>
          </p:cNvSpPr>
          <p:nvPr>
            <p:ph idx="1"/>
          </p:nvPr>
        </p:nvSpPr>
        <p:spPr/>
        <p:txBody>
          <a:bodyPr>
            <a:normAutofit fontScale="85000" lnSpcReduction="20000"/>
          </a:bodyPr>
          <a:lstStyle/>
          <a:p>
            <a:pPr marL="228600" indent="-228600"/>
            <a:r>
              <a:rPr lang="ar-SA" b="1" dirty="0">
                <a:solidFill>
                  <a:srgbClr val="000000"/>
                </a:solidFill>
                <a:latin typeface="Times New Roman"/>
                <a:ea typeface="Times New Roman"/>
              </a:rPr>
              <a:t>من اجل ايجاد كميات الاسمدة المنفردة او البسيطة المطلوبة لعمل او لتحضير السماد الخليط او المركب ممكن استعمال الصيغة الاتية:</a:t>
            </a:r>
            <a:endParaRPr lang="en-US" sz="2400" dirty="0">
              <a:latin typeface="Times New Roman"/>
              <a:ea typeface="Times New Roman"/>
            </a:endParaRPr>
          </a:p>
          <a:p>
            <a:pPr marL="552450"/>
            <a:r>
              <a:rPr lang="ar-SA" b="1" dirty="0">
                <a:solidFill>
                  <a:srgbClr val="000000"/>
                </a:solidFill>
                <a:latin typeface="Times New Roman"/>
                <a:ea typeface="Times New Roman"/>
              </a:rPr>
              <a:t>                   </a:t>
            </a:r>
            <a:r>
              <a:rPr lang="ar-SA" sz="2400" b="1" dirty="0">
                <a:solidFill>
                  <a:srgbClr val="000000"/>
                </a:solidFill>
                <a:latin typeface="Times New Roman"/>
                <a:ea typeface="Times New Roman"/>
              </a:rPr>
              <a:t>% للعنصر الغذائي في السماد الخليط(المزيج)</a:t>
            </a:r>
            <a:endParaRPr lang="en-US" sz="2400" dirty="0">
              <a:latin typeface="Times New Roman"/>
              <a:ea typeface="Times New Roman"/>
            </a:endParaRPr>
          </a:p>
          <a:p>
            <a:r>
              <a:rPr lang="ar-SA" sz="2400" b="1" dirty="0">
                <a:solidFill>
                  <a:srgbClr val="000000"/>
                </a:solidFill>
                <a:latin typeface="Times New Roman"/>
                <a:ea typeface="Times New Roman"/>
              </a:rPr>
              <a:t>              كمية السماد المنفرد = --------------------------- X الوزن المطلوب من السماد الخليط(المزيج)</a:t>
            </a:r>
            <a:endParaRPr lang="en-US" sz="2400" dirty="0">
              <a:latin typeface="Times New Roman"/>
              <a:ea typeface="Times New Roman"/>
            </a:endParaRPr>
          </a:p>
          <a:p>
            <a:pPr marL="228600"/>
            <a:r>
              <a:rPr lang="ar-SA" sz="2400" b="1" dirty="0">
                <a:solidFill>
                  <a:srgbClr val="000000"/>
                </a:solidFill>
                <a:latin typeface="Times New Roman"/>
                <a:ea typeface="Times New Roman"/>
              </a:rPr>
              <a:t>                                  % للعنصر الغذائي في السماد المستخدم</a:t>
            </a:r>
            <a:endParaRPr lang="en-US" sz="2400" dirty="0">
              <a:latin typeface="Times New Roman"/>
              <a:ea typeface="Times New Roman"/>
            </a:endParaRPr>
          </a:p>
          <a:p>
            <a:pPr marL="228600"/>
            <a:r>
              <a:rPr lang="ar-SA" b="1" dirty="0">
                <a:solidFill>
                  <a:srgbClr val="000000"/>
                </a:solidFill>
                <a:latin typeface="Times New Roman"/>
                <a:ea typeface="Times New Roman"/>
              </a:rPr>
              <a:t> </a:t>
            </a:r>
            <a:endParaRPr lang="en-US" sz="2400" dirty="0">
              <a:latin typeface="Times New Roman"/>
              <a:ea typeface="Times New Roman"/>
            </a:endParaRPr>
          </a:p>
          <a:p>
            <a:pPr marL="228600"/>
            <a:r>
              <a:rPr lang="ar-SA" b="1" dirty="0">
                <a:solidFill>
                  <a:srgbClr val="000000"/>
                </a:solidFill>
                <a:latin typeface="Times New Roman"/>
                <a:ea typeface="Times New Roman"/>
              </a:rPr>
              <a:t>او من خلال النسب المئوية وكما مبين في الامثلة الاتية:</a:t>
            </a:r>
            <a:endParaRPr lang="en-US" sz="2400" dirty="0">
              <a:latin typeface="Times New Roman"/>
              <a:ea typeface="Times New Roman"/>
            </a:endParaRPr>
          </a:p>
          <a:p>
            <a:pPr marL="228600"/>
            <a:r>
              <a:rPr lang="ar-SA" b="1" dirty="0">
                <a:solidFill>
                  <a:srgbClr val="000000"/>
                </a:solidFill>
                <a:latin typeface="Times New Roman"/>
                <a:ea typeface="Times New Roman"/>
              </a:rPr>
              <a:t>مثال محلول: لو طلب تحضير </a:t>
            </a:r>
            <a:r>
              <a:rPr lang="en-US" b="1" dirty="0">
                <a:solidFill>
                  <a:srgbClr val="000000"/>
                </a:solidFill>
                <a:latin typeface="Times New Roman"/>
                <a:ea typeface="Times New Roman"/>
              </a:rPr>
              <a:t> 100</a:t>
            </a:r>
            <a:r>
              <a:rPr lang="ar-SA" b="1" dirty="0">
                <a:solidFill>
                  <a:srgbClr val="000000"/>
                </a:solidFill>
                <a:latin typeface="Times New Roman"/>
                <a:ea typeface="Times New Roman"/>
              </a:rPr>
              <a:t>  كغم  من سماد مركب او خليط صيغته (</a:t>
            </a:r>
            <a:r>
              <a:rPr lang="en-US" b="1" dirty="0">
                <a:solidFill>
                  <a:srgbClr val="000000"/>
                </a:solidFill>
                <a:latin typeface="Times New Roman"/>
                <a:ea typeface="Times New Roman"/>
              </a:rPr>
              <a:t>6-6-6</a:t>
            </a:r>
            <a:r>
              <a:rPr lang="ar-SA" b="1" dirty="0">
                <a:solidFill>
                  <a:srgbClr val="000000"/>
                </a:solidFill>
                <a:latin typeface="Times New Roman"/>
                <a:ea typeface="Times New Roman"/>
              </a:rPr>
              <a:t>) او بتعبير اخر سماد يحوي </a:t>
            </a:r>
            <a:r>
              <a:rPr lang="en-US" b="1" dirty="0">
                <a:solidFill>
                  <a:srgbClr val="000000"/>
                </a:solidFill>
                <a:latin typeface="Times New Roman"/>
                <a:ea typeface="Times New Roman"/>
              </a:rPr>
              <a:t>6</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و </a:t>
            </a:r>
            <a:r>
              <a:rPr lang="en-US" b="1" dirty="0">
                <a:solidFill>
                  <a:srgbClr val="000000"/>
                </a:solidFill>
                <a:latin typeface="Times New Roman"/>
                <a:ea typeface="Times New Roman"/>
              </a:rPr>
              <a:t>6</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P</a:t>
            </a:r>
            <a:r>
              <a:rPr lang="ar-SA" b="1" dirty="0">
                <a:solidFill>
                  <a:srgbClr val="000000"/>
                </a:solidFill>
                <a:latin typeface="Times New Roman"/>
                <a:ea typeface="Times New Roman"/>
              </a:rPr>
              <a:t> و </a:t>
            </a:r>
            <a:r>
              <a:rPr lang="en-US" b="1" dirty="0">
                <a:solidFill>
                  <a:srgbClr val="000000"/>
                </a:solidFill>
                <a:latin typeface="Times New Roman"/>
                <a:ea typeface="Times New Roman"/>
              </a:rPr>
              <a:t>6</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 K</a:t>
            </a:r>
            <a:r>
              <a:rPr lang="ar-SA" b="1" dirty="0">
                <a:solidFill>
                  <a:srgbClr val="000000"/>
                </a:solidFill>
                <a:latin typeface="Times New Roman"/>
                <a:ea typeface="Times New Roman"/>
              </a:rPr>
              <a:t>وتتوافر اسمدة اليوريا (   </a:t>
            </a:r>
            <a:r>
              <a:rPr lang="en-US" b="1" dirty="0">
                <a:solidFill>
                  <a:srgbClr val="000000"/>
                </a:solidFill>
                <a:latin typeface="Times New Roman"/>
                <a:ea typeface="Times New Roman"/>
              </a:rPr>
              <a:t>46 %</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و السوبر فوسفات الاعتيادي (  </a:t>
            </a:r>
            <a:r>
              <a:rPr lang="en-US" b="1" dirty="0">
                <a:solidFill>
                  <a:srgbClr val="000000"/>
                </a:solidFill>
                <a:latin typeface="Times New Roman"/>
                <a:ea typeface="Times New Roman"/>
              </a:rPr>
              <a:t>9 %</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P</a:t>
            </a:r>
            <a:r>
              <a:rPr lang="ar-SA" b="1" dirty="0">
                <a:solidFill>
                  <a:srgbClr val="000000"/>
                </a:solidFill>
                <a:latin typeface="Times New Roman"/>
                <a:ea typeface="Times New Roman"/>
              </a:rPr>
              <a:t>  )و كبريتات البوتاسيوم (    </a:t>
            </a:r>
            <a:r>
              <a:rPr lang="en-US" b="1" dirty="0">
                <a:solidFill>
                  <a:srgbClr val="000000"/>
                </a:solidFill>
                <a:latin typeface="Times New Roman"/>
                <a:ea typeface="Times New Roman"/>
              </a:rPr>
              <a:t>40</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K</a:t>
            </a:r>
            <a:r>
              <a:rPr lang="ar-SA" b="1" dirty="0">
                <a:solidFill>
                  <a:srgbClr val="000000"/>
                </a:solidFill>
                <a:latin typeface="Times New Roman"/>
                <a:ea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537436723"/>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solidFill>
                  <a:srgbClr val="000000"/>
                </a:solidFill>
                <a:ea typeface="Times New Roman"/>
              </a:rPr>
              <a:t>الحل:</a:t>
            </a:r>
            <a:endParaRPr lang="ar-IQ" dirty="0"/>
          </a:p>
        </p:txBody>
      </p:sp>
      <p:sp>
        <p:nvSpPr>
          <p:cNvPr id="3" name="عنصر نائب للمحتوى 2"/>
          <p:cNvSpPr>
            <a:spLocks noGrp="1"/>
          </p:cNvSpPr>
          <p:nvPr>
            <p:ph idx="1"/>
          </p:nvPr>
        </p:nvSpPr>
        <p:spPr/>
        <p:txBody>
          <a:bodyPr>
            <a:normAutofit fontScale="70000" lnSpcReduction="20000"/>
          </a:bodyPr>
          <a:lstStyle/>
          <a:p>
            <a:pPr marL="552450"/>
            <a:r>
              <a:rPr lang="ar-SA" b="1" dirty="0">
                <a:solidFill>
                  <a:srgbClr val="000000"/>
                </a:solidFill>
                <a:latin typeface="Times New Roman"/>
                <a:ea typeface="Times New Roman"/>
              </a:rPr>
              <a:t>كمية اليوريا = --------- X </a:t>
            </a:r>
            <a:r>
              <a:rPr lang="en-US" b="1" dirty="0">
                <a:solidFill>
                  <a:srgbClr val="000000"/>
                </a:solidFill>
                <a:latin typeface="Times New Roman"/>
                <a:ea typeface="Times New Roman"/>
              </a:rPr>
              <a:t>100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13.0</a:t>
            </a:r>
            <a:r>
              <a:rPr lang="ar-SA" b="1" dirty="0">
                <a:solidFill>
                  <a:srgbClr val="000000"/>
                </a:solidFill>
                <a:latin typeface="Times New Roman"/>
                <a:ea typeface="Times New Roman"/>
              </a:rPr>
              <a:t> 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46</a:t>
            </a:r>
            <a:endParaRPr lang="en-US" sz="2400" dirty="0">
              <a:latin typeface="Times New Roman"/>
              <a:ea typeface="Times New Roman"/>
            </a:endParaRPr>
          </a:p>
          <a:p>
            <a:pPr marL="228600"/>
            <a:r>
              <a:rPr lang="ar-SA" b="1" dirty="0">
                <a:solidFill>
                  <a:srgbClr val="000000"/>
                </a:solidFill>
                <a:latin typeface="Times New Roman"/>
                <a:ea typeface="Times New Roman"/>
              </a:rPr>
              <a:t> </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6</a:t>
            </a:r>
            <a:endParaRPr lang="en-US" sz="2400" dirty="0">
              <a:latin typeface="Times New Roman"/>
              <a:ea typeface="Times New Roman"/>
            </a:endParaRPr>
          </a:p>
          <a:p>
            <a:pPr marL="228600"/>
            <a:r>
              <a:rPr lang="ar-SA" b="1" dirty="0">
                <a:solidFill>
                  <a:srgbClr val="000000"/>
                </a:solidFill>
                <a:latin typeface="Times New Roman"/>
                <a:ea typeface="Times New Roman"/>
              </a:rPr>
              <a:t>كمية السوبر فوسفات = --------- X </a:t>
            </a:r>
            <a:r>
              <a:rPr lang="en-US" b="1" dirty="0">
                <a:solidFill>
                  <a:srgbClr val="000000"/>
                </a:solidFill>
                <a:latin typeface="Times New Roman"/>
                <a:ea typeface="Times New Roman"/>
              </a:rPr>
              <a:t>100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66.67</a:t>
            </a:r>
            <a:r>
              <a:rPr lang="ar-SA" b="1" dirty="0">
                <a:solidFill>
                  <a:srgbClr val="000000"/>
                </a:solidFill>
                <a:latin typeface="Times New Roman"/>
                <a:ea typeface="Times New Roman"/>
              </a:rPr>
              <a:t> 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9</a:t>
            </a:r>
            <a:endParaRPr lang="en-US" sz="2400" dirty="0">
              <a:latin typeface="Times New Roman"/>
              <a:ea typeface="Times New Roman"/>
            </a:endParaRPr>
          </a:p>
          <a:p>
            <a:pPr marL="228600"/>
            <a:r>
              <a:rPr lang="ar-SA" b="1" dirty="0">
                <a:solidFill>
                  <a:srgbClr val="000000"/>
                </a:solidFill>
                <a:latin typeface="Times New Roman"/>
                <a:ea typeface="Times New Roman"/>
              </a:rPr>
              <a:t> </a:t>
            </a:r>
            <a:endParaRPr lang="en-US" sz="2400" dirty="0">
              <a:latin typeface="Times New Roman"/>
              <a:ea typeface="Times New Roman"/>
            </a:endParaRPr>
          </a:p>
          <a:p>
            <a:pPr marL="228600"/>
            <a:r>
              <a:rPr lang="en-US" b="1" dirty="0">
                <a:solidFill>
                  <a:srgbClr val="000000"/>
                </a:solidFill>
                <a:latin typeface="Times New Roman"/>
                <a:ea typeface="Times New Roman"/>
              </a:rPr>
              <a:t>6                                         </a:t>
            </a:r>
            <a:endParaRPr lang="en-US" sz="2400" dirty="0">
              <a:latin typeface="Times New Roman"/>
              <a:ea typeface="Times New Roman"/>
            </a:endParaRPr>
          </a:p>
          <a:p>
            <a:pPr marL="228600"/>
            <a:r>
              <a:rPr lang="ar-SA" b="1" dirty="0">
                <a:solidFill>
                  <a:srgbClr val="000000"/>
                </a:solidFill>
                <a:latin typeface="Times New Roman"/>
                <a:ea typeface="Times New Roman"/>
              </a:rPr>
              <a:t>كمية كبريتات البوتاسيوم  = --------- X </a:t>
            </a:r>
            <a:r>
              <a:rPr lang="en-US" b="1" dirty="0">
                <a:solidFill>
                  <a:srgbClr val="000000"/>
                </a:solidFill>
                <a:latin typeface="Times New Roman"/>
                <a:ea typeface="Times New Roman"/>
              </a:rPr>
              <a:t>100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15.0</a:t>
            </a:r>
            <a:r>
              <a:rPr lang="ar-SA" b="1" dirty="0">
                <a:solidFill>
                  <a:srgbClr val="000000"/>
                </a:solidFill>
                <a:latin typeface="Times New Roman"/>
                <a:ea typeface="Times New Roman"/>
              </a:rPr>
              <a:t>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ar-IQ" b="1" dirty="0">
                <a:solidFill>
                  <a:srgbClr val="000000"/>
                </a:solidFill>
                <a:latin typeface="Times New Roman"/>
                <a:ea typeface="Times New Roman"/>
              </a:rPr>
              <a:t>   </a:t>
            </a:r>
            <a:r>
              <a:rPr lang="en-US" b="1" dirty="0">
                <a:solidFill>
                  <a:srgbClr val="000000"/>
                </a:solidFill>
                <a:latin typeface="Times New Roman"/>
                <a:ea typeface="Times New Roman"/>
              </a:rPr>
              <a:t>40</a:t>
            </a:r>
            <a:endParaRPr lang="en-US" sz="2400" dirty="0">
              <a:latin typeface="Times New Roman"/>
              <a:ea typeface="Times New Roman"/>
            </a:endParaRPr>
          </a:p>
          <a:p>
            <a:pPr marL="228600"/>
            <a:r>
              <a:rPr lang="ar-SA" b="1" dirty="0">
                <a:solidFill>
                  <a:srgbClr val="000000"/>
                </a:solidFill>
                <a:latin typeface="Times New Roman"/>
                <a:ea typeface="Times New Roman"/>
              </a:rPr>
              <a:t>مجموع الاوزان  لهذه الاسمدة هو </a:t>
            </a:r>
            <a:r>
              <a:rPr lang="en-US" b="1" dirty="0">
                <a:solidFill>
                  <a:srgbClr val="000000"/>
                </a:solidFill>
                <a:latin typeface="Times New Roman"/>
                <a:ea typeface="Times New Roman"/>
              </a:rPr>
              <a:t>94.7</a:t>
            </a:r>
            <a:r>
              <a:rPr lang="ar-SA" b="1" dirty="0">
                <a:solidFill>
                  <a:srgbClr val="000000"/>
                </a:solidFill>
                <a:latin typeface="Times New Roman"/>
                <a:ea typeface="Times New Roman"/>
              </a:rPr>
              <a:t> كغم .وهنا نحتاج الى كمية اضافية مقدارها </a:t>
            </a:r>
            <a:r>
              <a:rPr lang="en-US" b="1" dirty="0">
                <a:solidFill>
                  <a:srgbClr val="000000"/>
                </a:solidFill>
                <a:latin typeface="Times New Roman"/>
                <a:ea typeface="Times New Roman"/>
              </a:rPr>
              <a:t>5.3</a:t>
            </a:r>
            <a:r>
              <a:rPr lang="ar-SA" b="1" dirty="0">
                <a:solidFill>
                  <a:srgbClr val="000000"/>
                </a:solidFill>
                <a:latin typeface="Times New Roman"/>
                <a:ea typeface="Times New Roman"/>
              </a:rPr>
              <a:t> كغم مادة مالئه</a:t>
            </a:r>
            <a:endParaRPr lang="en-US" sz="2400" dirty="0">
              <a:latin typeface="Times New Roman"/>
              <a:ea typeface="Times New Roman"/>
            </a:endParaRPr>
          </a:p>
          <a:p>
            <a:pPr marL="228600"/>
            <a:r>
              <a:rPr lang="ar-SA" b="1" dirty="0" err="1">
                <a:solidFill>
                  <a:srgbClr val="000000"/>
                </a:solidFill>
                <a:latin typeface="Times New Roman"/>
                <a:ea typeface="Times New Roman"/>
              </a:rPr>
              <a:t>لاكمال</a:t>
            </a:r>
            <a:r>
              <a:rPr lang="ar-SA" b="1" dirty="0">
                <a:solidFill>
                  <a:srgbClr val="000000"/>
                </a:solidFill>
                <a:latin typeface="Times New Roman"/>
                <a:ea typeface="Times New Roman"/>
              </a:rPr>
              <a:t> الوزن المطلوب. المادة المالئة اما ان تكون من الجبس او الرمل او الكبريت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64852468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مثال اخر</a:t>
            </a:r>
            <a:endParaRPr lang="ar-IQ" dirty="0"/>
          </a:p>
        </p:txBody>
      </p:sp>
      <p:sp>
        <p:nvSpPr>
          <p:cNvPr id="3" name="عنصر نائب للمحتوى 2"/>
          <p:cNvSpPr>
            <a:spLocks noGrp="1"/>
          </p:cNvSpPr>
          <p:nvPr>
            <p:ph idx="1"/>
          </p:nvPr>
        </p:nvSpPr>
        <p:spPr/>
        <p:txBody>
          <a:bodyPr>
            <a:normAutofit fontScale="47500" lnSpcReduction="20000"/>
          </a:bodyPr>
          <a:lstStyle/>
          <a:p>
            <a:pPr marL="228600"/>
            <a:r>
              <a:rPr lang="ar-SA" b="1" dirty="0">
                <a:solidFill>
                  <a:srgbClr val="000000"/>
                </a:solidFill>
                <a:latin typeface="Times New Roman"/>
                <a:ea typeface="Times New Roman"/>
              </a:rPr>
              <a:t>مثال اخر: لتحضير طن من سماد خليط يحوي ( </a:t>
            </a:r>
            <a:r>
              <a:rPr lang="en-US" b="1" dirty="0">
                <a:solidFill>
                  <a:srgbClr val="000000"/>
                </a:solidFill>
                <a:latin typeface="Times New Roman"/>
                <a:ea typeface="Times New Roman"/>
              </a:rPr>
              <a:t>5</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و </a:t>
            </a:r>
            <a:r>
              <a:rPr lang="en-US" b="1" dirty="0">
                <a:solidFill>
                  <a:srgbClr val="000000"/>
                </a:solidFill>
                <a:latin typeface="Times New Roman"/>
                <a:ea typeface="Times New Roman"/>
              </a:rPr>
              <a:t>10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P</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a:t>
            </a:r>
            <a:r>
              <a:rPr lang="en-US" b="1" baseline="-25000" dirty="0">
                <a:solidFill>
                  <a:srgbClr val="000000"/>
                </a:solidFill>
                <a:latin typeface="Times New Roman"/>
                <a:ea typeface="Times New Roman"/>
              </a:rPr>
              <a:t>5</a:t>
            </a:r>
            <a:r>
              <a:rPr lang="en-US" b="1" dirty="0">
                <a:solidFill>
                  <a:srgbClr val="000000"/>
                </a:solidFill>
                <a:latin typeface="Times New Roman"/>
                <a:ea typeface="Times New Roman"/>
              </a:rPr>
              <a:t> </a:t>
            </a:r>
            <a:r>
              <a:rPr lang="ar-SA" b="1" dirty="0">
                <a:solidFill>
                  <a:srgbClr val="000000"/>
                </a:solidFill>
                <a:latin typeface="Times New Roman"/>
                <a:ea typeface="Times New Roman"/>
              </a:rPr>
              <a:t> و </a:t>
            </a:r>
            <a:r>
              <a:rPr lang="en-US" b="1" dirty="0">
                <a:solidFill>
                  <a:srgbClr val="000000"/>
                </a:solidFill>
                <a:latin typeface="Times New Roman"/>
                <a:ea typeface="Times New Roman"/>
              </a:rPr>
              <a:t>10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K</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a:t>
            </a:r>
            <a:r>
              <a:rPr lang="ar-SA" b="1" dirty="0">
                <a:solidFill>
                  <a:srgbClr val="000000"/>
                </a:solidFill>
                <a:latin typeface="Times New Roman"/>
                <a:ea typeface="Times New Roman"/>
              </a:rPr>
              <a:t>) او بتعبير اخر(</a:t>
            </a:r>
            <a:endParaRPr lang="en-US" sz="2400" dirty="0">
              <a:latin typeface="Times New Roman"/>
              <a:ea typeface="Times New Roman"/>
            </a:endParaRPr>
          </a:p>
          <a:p>
            <a:pPr marL="228600"/>
            <a:r>
              <a:rPr lang="en-US" b="1" dirty="0">
                <a:solidFill>
                  <a:srgbClr val="000000"/>
                </a:solidFill>
                <a:latin typeface="Times New Roman"/>
                <a:ea typeface="Times New Roman"/>
              </a:rPr>
              <a:t>10-10-5</a:t>
            </a:r>
            <a:r>
              <a:rPr lang="ar-SA" b="1" dirty="0">
                <a:solidFill>
                  <a:srgbClr val="000000"/>
                </a:solidFill>
                <a:latin typeface="Times New Roman"/>
                <a:ea typeface="Times New Roman"/>
              </a:rPr>
              <a:t>  ) .وتتوافر اسمدة كبريتات الامونيوم ( 21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 و السوبر فوسفات الاعتيادي (  </a:t>
            </a:r>
            <a:r>
              <a:rPr lang="en-US" b="1" dirty="0">
                <a:solidFill>
                  <a:srgbClr val="000000"/>
                </a:solidFill>
                <a:latin typeface="Times New Roman"/>
                <a:ea typeface="Times New Roman"/>
              </a:rPr>
              <a:t>20 %</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P</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a:t>
            </a:r>
            <a:r>
              <a:rPr lang="en-US" b="1" baseline="-25000" dirty="0">
                <a:solidFill>
                  <a:srgbClr val="000000"/>
                </a:solidFill>
                <a:latin typeface="Times New Roman"/>
                <a:ea typeface="Times New Roman"/>
              </a:rPr>
              <a:t>5</a:t>
            </a:r>
            <a:r>
              <a:rPr lang="ar-SA" b="1" dirty="0">
                <a:solidFill>
                  <a:srgbClr val="000000"/>
                </a:solidFill>
                <a:latin typeface="Times New Roman"/>
                <a:ea typeface="Times New Roman"/>
              </a:rPr>
              <a:t>  )و كلوريد البوتاسيوم (    </a:t>
            </a:r>
            <a:r>
              <a:rPr lang="en-US" b="1" dirty="0">
                <a:solidFill>
                  <a:srgbClr val="000000"/>
                </a:solidFill>
                <a:latin typeface="Times New Roman"/>
                <a:ea typeface="Times New Roman"/>
              </a:rPr>
              <a:t>60</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K</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O</a:t>
            </a:r>
            <a:r>
              <a:rPr lang="ar-SA" b="1" dirty="0">
                <a:solidFill>
                  <a:srgbClr val="000000"/>
                </a:solidFill>
                <a:latin typeface="Times New Roman"/>
                <a:ea typeface="Times New Roman"/>
              </a:rPr>
              <a:t>   ).</a:t>
            </a:r>
            <a:endParaRPr lang="en-US" sz="2400" dirty="0">
              <a:latin typeface="Times New Roman"/>
              <a:ea typeface="Times New Roman"/>
            </a:endParaRPr>
          </a:p>
          <a:p>
            <a:pPr marL="228600"/>
            <a:r>
              <a:rPr lang="ar-SA" b="1" dirty="0">
                <a:solidFill>
                  <a:srgbClr val="000000"/>
                </a:solidFill>
                <a:latin typeface="Times New Roman"/>
                <a:ea typeface="Times New Roman"/>
              </a:rPr>
              <a:t> </a:t>
            </a:r>
            <a:endParaRPr lang="en-US" sz="2400" dirty="0">
              <a:latin typeface="Times New Roman"/>
              <a:ea typeface="Times New Roman"/>
            </a:endParaRPr>
          </a:p>
          <a:p>
            <a:pPr marL="228600"/>
            <a:r>
              <a:rPr lang="ar-SA" b="1" dirty="0">
                <a:solidFill>
                  <a:srgbClr val="000000"/>
                </a:solidFill>
                <a:latin typeface="Times New Roman"/>
                <a:ea typeface="Times New Roman"/>
              </a:rPr>
              <a:t>الحل: </a:t>
            </a:r>
            <a:endParaRPr lang="en-US" sz="2400" dirty="0">
              <a:latin typeface="Times New Roman"/>
              <a:ea typeface="Times New Roman"/>
            </a:endParaRPr>
          </a:p>
          <a:p>
            <a:pPr marL="228600"/>
            <a:r>
              <a:rPr lang="en-US" b="1" dirty="0">
                <a:solidFill>
                  <a:srgbClr val="000000"/>
                </a:solidFill>
                <a:latin typeface="Times New Roman"/>
                <a:ea typeface="Times New Roman"/>
              </a:rPr>
              <a:t>5                                       </a:t>
            </a:r>
            <a:endParaRPr lang="en-US" sz="2400" dirty="0">
              <a:latin typeface="Times New Roman"/>
              <a:ea typeface="Times New Roman"/>
            </a:endParaRPr>
          </a:p>
          <a:p>
            <a:r>
              <a:rPr lang="ar-SA" b="1" dirty="0">
                <a:solidFill>
                  <a:srgbClr val="000000"/>
                </a:solidFill>
                <a:latin typeface="Times New Roman"/>
                <a:ea typeface="Times New Roman"/>
              </a:rPr>
              <a:t>    كمية كبريتات الامونيوم  = --------- X  </a:t>
            </a:r>
            <a:r>
              <a:rPr lang="en-US" b="1" dirty="0">
                <a:solidFill>
                  <a:srgbClr val="000000"/>
                </a:solidFill>
                <a:latin typeface="Times New Roman"/>
                <a:ea typeface="Times New Roman"/>
              </a:rPr>
              <a:t>1000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.0</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238</a:t>
            </a:r>
            <a:r>
              <a:rPr lang="ar-SA" b="1" dirty="0">
                <a:solidFill>
                  <a:srgbClr val="000000"/>
                </a:solidFill>
                <a:latin typeface="Times New Roman"/>
                <a:ea typeface="Times New Roman"/>
              </a:rPr>
              <a:t>     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21 </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10                              </a:t>
            </a:r>
            <a:endParaRPr lang="en-US" sz="2400" dirty="0">
              <a:latin typeface="Times New Roman"/>
              <a:ea typeface="Times New Roman"/>
            </a:endParaRPr>
          </a:p>
          <a:p>
            <a:pPr marL="228600"/>
            <a:r>
              <a:rPr lang="ar-SA" b="1" dirty="0">
                <a:solidFill>
                  <a:srgbClr val="000000"/>
                </a:solidFill>
                <a:latin typeface="Times New Roman"/>
                <a:ea typeface="Times New Roman"/>
              </a:rPr>
              <a:t>كمية السوبر فوسفات = --------- X</a:t>
            </a:r>
            <a:r>
              <a:rPr lang="en-US" b="1" dirty="0">
                <a:solidFill>
                  <a:srgbClr val="000000"/>
                </a:solidFill>
                <a:latin typeface="Times New Roman"/>
                <a:ea typeface="Times New Roman"/>
              </a:rPr>
              <a:t>1000</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  500.0 </a:t>
            </a:r>
            <a:r>
              <a:rPr lang="ar-SA" b="1" dirty="0">
                <a:solidFill>
                  <a:srgbClr val="000000"/>
                </a:solidFill>
                <a:latin typeface="Times New Roman"/>
                <a:ea typeface="Times New Roman"/>
              </a:rPr>
              <a:t>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20</a:t>
            </a:r>
            <a:endParaRPr lang="en-US" sz="2400" dirty="0">
              <a:latin typeface="Times New Roman"/>
              <a:ea typeface="Times New Roman"/>
            </a:endParaRPr>
          </a:p>
          <a:p>
            <a:pPr marL="228600"/>
            <a:r>
              <a:rPr lang="en-US" b="1" dirty="0">
                <a:solidFill>
                  <a:srgbClr val="000000"/>
                </a:solidFill>
                <a:latin typeface="Times New Roman"/>
                <a:ea typeface="Times New Roman"/>
              </a:rPr>
              <a:t>10                                       </a:t>
            </a:r>
            <a:endParaRPr lang="en-US" sz="2400" dirty="0">
              <a:latin typeface="Times New Roman"/>
              <a:ea typeface="Times New Roman"/>
            </a:endParaRPr>
          </a:p>
          <a:p>
            <a:pPr marL="228600"/>
            <a:r>
              <a:rPr lang="ar-SA" b="1" dirty="0">
                <a:solidFill>
                  <a:srgbClr val="000000"/>
                </a:solidFill>
                <a:latin typeface="Times New Roman"/>
                <a:ea typeface="Times New Roman"/>
              </a:rPr>
              <a:t>كمية كلوريد  البوتاسيوم  = --------- X </a:t>
            </a:r>
            <a:r>
              <a:rPr lang="en-US" b="1" dirty="0">
                <a:solidFill>
                  <a:srgbClr val="000000"/>
                </a:solidFill>
                <a:latin typeface="Times New Roman"/>
                <a:ea typeface="Times New Roman"/>
              </a:rPr>
              <a:t>1000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166.7</a:t>
            </a:r>
            <a:r>
              <a:rPr lang="ar-SA" b="1" dirty="0">
                <a:solidFill>
                  <a:srgbClr val="000000"/>
                </a:solidFill>
                <a:latin typeface="Times New Roman"/>
                <a:ea typeface="Times New Roman"/>
              </a:rPr>
              <a:t>  كغم</a:t>
            </a:r>
            <a:endParaRPr lang="en-US" sz="2400" dirty="0">
              <a:latin typeface="Times New Roman"/>
              <a:ea typeface="Times New Roman"/>
            </a:endParaRPr>
          </a:p>
          <a:p>
            <a:pPr marL="228600"/>
            <a:r>
              <a:rPr lang="ar-SA" b="1" dirty="0">
                <a:solidFill>
                  <a:srgbClr val="000000"/>
                </a:solidFill>
                <a:latin typeface="Times New Roman"/>
                <a:ea typeface="Times New Roman"/>
              </a:rPr>
              <a:t>                                  </a:t>
            </a:r>
            <a:r>
              <a:rPr lang="en-US" b="1" dirty="0">
                <a:solidFill>
                  <a:srgbClr val="000000"/>
                </a:solidFill>
                <a:latin typeface="Times New Roman"/>
                <a:ea typeface="Times New Roman"/>
              </a:rPr>
              <a:t>60</a:t>
            </a:r>
            <a:endParaRPr lang="en-US" sz="2400" dirty="0">
              <a:latin typeface="Times New Roman"/>
              <a:ea typeface="Times New Roman"/>
            </a:endParaRPr>
          </a:p>
          <a:p>
            <a:pPr marL="228600"/>
            <a:r>
              <a:rPr lang="ar-SA" b="1" dirty="0">
                <a:solidFill>
                  <a:srgbClr val="000000"/>
                </a:solidFill>
                <a:latin typeface="Times New Roman"/>
                <a:ea typeface="Times New Roman"/>
              </a:rPr>
              <a:t>المجموع = </a:t>
            </a:r>
            <a:r>
              <a:rPr lang="en-US" b="1" dirty="0">
                <a:solidFill>
                  <a:srgbClr val="000000"/>
                </a:solidFill>
                <a:latin typeface="Times New Roman"/>
                <a:ea typeface="Times New Roman"/>
              </a:rPr>
              <a:t>904.7</a:t>
            </a:r>
            <a:endParaRPr lang="en-US" sz="2400" dirty="0">
              <a:latin typeface="Times New Roman"/>
              <a:ea typeface="Times New Roman"/>
            </a:endParaRPr>
          </a:p>
          <a:p>
            <a:pPr marL="228600"/>
            <a:r>
              <a:rPr lang="ar-SA" b="1" dirty="0">
                <a:solidFill>
                  <a:srgbClr val="000000"/>
                </a:solidFill>
                <a:latin typeface="Times New Roman"/>
                <a:ea typeface="Times New Roman"/>
              </a:rPr>
              <a:t>المادة المالئة =</a:t>
            </a:r>
            <a:r>
              <a:rPr lang="en-US" b="1" dirty="0">
                <a:solidFill>
                  <a:srgbClr val="000000"/>
                </a:solidFill>
                <a:latin typeface="Times New Roman"/>
                <a:ea typeface="Times New Roman"/>
              </a:rPr>
              <a:t>1000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904.7</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95.3</a:t>
            </a:r>
            <a:r>
              <a:rPr lang="ar-SA" b="1" dirty="0">
                <a:solidFill>
                  <a:srgbClr val="000000"/>
                </a:solidFill>
                <a:latin typeface="Times New Roman"/>
                <a:ea typeface="Times New Roman"/>
              </a:rPr>
              <a:t> كغم</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3728045263"/>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marL="228600" algn="justLow"/>
            <a:r>
              <a:rPr lang="ar-SA" b="1" u="sng" dirty="0">
                <a:solidFill>
                  <a:srgbClr val="000000"/>
                </a:solidFill>
                <a:latin typeface="Times New Roman"/>
                <a:ea typeface="Times New Roman"/>
              </a:rPr>
              <a:t>سعر السماد</a:t>
            </a:r>
            <a:r>
              <a:rPr lang="ar-SA" b="1" dirty="0">
                <a:solidFill>
                  <a:srgbClr val="000000"/>
                </a:solidFill>
                <a:latin typeface="Times New Roman"/>
                <a:ea typeface="Times New Roman"/>
              </a:rPr>
              <a:t>:</a:t>
            </a:r>
            <a:r>
              <a:rPr lang="en-US" sz="3600" dirty="0">
                <a:latin typeface="Times New Roman"/>
                <a:ea typeface="Times New Roman"/>
              </a:rPr>
              <a:t/>
            </a:r>
            <a:br>
              <a:rPr lang="en-US" sz="3600" dirty="0">
                <a:latin typeface="Times New Roman"/>
                <a:ea typeface="Times New Roman"/>
              </a:rPr>
            </a:br>
            <a:endParaRPr lang="ar-IQ" dirty="0"/>
          </a:p>
        </p:txBody>
      </p:sp>
      <p:sp>
        <p:nvSpPr>
          <p:cNvPr id="3" name="عنصر نائب للمحتوى 2"/>
          <p:cNvSpPr>
            <a:spLocks noGrp="1"/>
          </p:cNvSpPr>
          <p:nvPr>
            <p:ph idx="1"/>
          </p:nvPr>
        </p:nvSpPr>
        <p:spPr/>
        <p:txBody>
          <a:bodyPr>
            <a:normAutofit fontScale="70000" lnSpcReduction="20000"/>
          </a:bodyPr>
          <a:lstStyle/>
          <a:p>
            <a:pPr marL="228600" algn="justLow"/>
            <a:r>
              <a:rPr lang="ar-SA" b="1" dirty="0">
                <a:solidFill>
                  <a:srgbClr val="000000"/>
                </a:solidFill>
                <a:latin typeface="Times New Roman"/>
                <a:ea typeface="Times New Roman"/>
              </a:rPr>
              <a:t>من المهم عند اختيار السماد  ان يتم حساب السعر على اساس قيمة العنصر المغذي وليس على اساس اخر. مثال ذلك اذا كان لدينا سمادان احدهما </a:t>
            </a:r>
            <a:r>
              <a:rPr lang="en-US" b="1" dirty="0">
                <a:solidFill>
                  <a:srgbClr val="000000"/>
                </a:solidFill>
                <a:latin typeface="Times New Roman"/>
                <a:ea typeface="Times New Roman"/>
              </a:rPr>
              <a:t>10-20-20</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K2O-P2O5-N</a:t>
            </a:r>
            <a:r>
              <a:rPr lang="ar-SA" b="1" dirty="0">
                <a:solidFill>
                  <a:srgbClr val="000000"/>
                </a:solidFill>
                <a:latin typeface="Times New Roman"/>
                <a:ea typeface="Times New Roman"/>
              </a:rPr>
              <a:t>) بسعر </a:t>
            </a:r>
            <a:r>
              <a:rPr lang="en-US" b="1" dirty="0">
                <a:solidFill>
                  <a:srgbClr val="000000"/>
                </a:solidFill>
                <a:latin typeface="Times New Roman"/>
                <a:ea typeface="Times New Roman"/>
              </a:rPr>
              <a:t>250</a:t>
            </a:r>
            <a:r>
              <a:rPr lang="ar-SA" b="1" dirty="0">
                <a:solidFill>
                  <a:srgbClr val="000000"/>
                </a:solidFill>
                <a:latin typeface="Times New Roman"/>
                <a:ea typeface="Times New Roman"/>
              </a:rPr>
              <a:t> الف دينار للطن الواحد وسماد اخر تركيبته </a:t>
            </a:r>
            <a:r>
              <a:rPr lang="en-US" b="1" dirty="0">
                <a:solidFill>
                  <a:srgbClr val="000000"/>
                </a:solidFill>
                <a:latin typeface="Times New Roman"/>
                <a:ea typeface="Times New Roman"/>
              </a:rPr>
              <a:t>5-10-10</a:t>
            </a:r>
            <a:r>
              <a:rPr lang="ar-SA" b="1" dirty="0">
                <a:solidFill>
                  <a:srgbClr val="000000"/>
                </a:solidFill>
                <a:latin typeface="Times New Roman"/>
                <a:ea typeface="Times New Roman"/>
              </a:rPr>
              <a:t> بسعر </a:t>
            </a:r>
            <a:r>
              <a:rPr lang="en-US" b="1" dirty="0">
                <a:solidFill>
                  <a:srgbClr val="000000"/>
                </a:solidFill>
                <a:latin typeface="Times New Roman"/>
                <a:ea typeface="Times New Roman"/>
              </a:rPr>
              <a:t>150</a:t>
            </a:r>
            <a:r>
              <a:rPr lang="ar-SA" b="1" dirty="0">
                <a:solidFill>
                  <a:srgbClr val="000000"/>
                </a:solidFill>
                <a:latin typeface="Times New Roman"/>
                <a:ea typeface="Times New Roman"/>
              </a:rPr>
              <a:t> الف دينار للطن فان السماد الاول يكون ارخص على اساس اننا نحتاج الى طنين من السماد الثاني كي نحصل على الكمية نفسها التي يجهزها طن من السماد الاول. بتعبير اخر كلفة السماد الثاني ستكون </a:t>
            </a:r>
            <a:r>
              <a:rPr lang="en-US" b="1" dirty="0">
                <a:solidFill>
                  <a:srgbClr val="000000"/>
                </a:solidFill>
                <a:latin typeface="Times New Roman"/>
                <a:ea typeface="Times New Roman"/>
              </a:rPr>
              <a:t>300</a:t>
            </a:r>
            <a:r>
              <a:rPr lang="ar-SA" b="1" dirty="0">
                <a:solidFill>
                  <a:srgbClr val="000000"/>
                </a:solidFill>
                <a:latin typeface="Times New Roman"/>
                <a:ea typeface="Times New Roman"/>
              </a:rPr>
              <a:t> الف دينار لتعطي كمية العناصر الموجودة في السماد الاول وبسعر </a:t>
            </a:r>
            <a:r>
              <a:rPr lang="en-US" b="1" dirty="0">
                <a:solidFill>
                  <a:srgbClr val="000000"/>
                </a:solidFill>
                <a:latin typeface="Times New Roman"/>
                <a:ea typeface="Times New Roman"/>
              </a:rPr>
              <a:t>250</a:t>
            </a:r>
            <a:r>
              <a:rPr lang="ar-SA" b="1" dirty="0">
                <a:solidFill>
                  <a:srgbClr val="000000"/>
                </a:solidFill>
                <a:latin typeface="Times New Roman"/>
                <a:ea typeface="Times New Roman"/>
              </a:rPr>
              <a:t> الف  .</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مثال اخر اذا كان لدينا سماد يوريا (       </a:t>
            </a:r>
            <a:r>
              <a:rPr lang="en-US" b="1" dirty="0">
                <a:solidFill>
                  <a:srgbClr val="000000"/>
                </a:solidFill>
                <a:latin typeface="Times New Roman"/>
                <a:ea typeface="Times New Roman"/>
              </a:rPr>
              <a:t>46</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)بسغر </a:t>
            </a:r>
            <a:r>
              <a:rPr lang="en-US" b="1" dirty="0">
                <a:solidFill>
                  <a:srgbClr val="000000"/>
                </a:solidFill>
                <a:latin typeface="Times New Roman"/>
                <a:ea typeface="Times New Roman"/>
              </a:rPr>
              <a:t>200</a:t>
            </a:r>
            <a:r>
              <a:rPr lang="ar-SA" b="1" dirty="0">
                <a:solidFill>
                  <a:srgbClr val="000000"/>
                </a:solidFill>
                <a:latin typeface="Times New Roman"/>
                <a:ea typeface="Times New Roman"/>
              </a:rPr>
              <a:t> الف دينار للطن وسماد كبريتات الامونيوم(  </a:t>
            </a:r>
            <a:r>
              <a:rPr lang="en-US" b="1" dirty="0">
                <a:solidFill>
                  <a:srgbClr val="000000"/>
                </a:solidFill>
                <a:latin typeface="Times New Roman"/>
                <a:ea typeface="Times New Roman"/>
              </a:rPr>
              <a:t>21</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 بسعر </a:t>
            </a:r>
            <a:r>
              <a:rPr lang="en-US" b="1" dirty="0">
                <a:solidFill>
                  <a:srgbClr val="000000"/>
                </a:solidFill>
                <a:latin typeface="Times New Roman"/>
                <a:ea typeface="Times New Roman"/>
              </a:rPr>
              <a:t>100</a:t>
            </a:r>
            <a:r>
              <a:rPr lang="ar-SA" b="1" dirty="0">
                <a:solidFill>
                  <a:srgbClr val="000000"/>
                </a:solidFill>
                <a:latin typeface="Times New Roman"/>
                <a:ea typeface="Times New Roman"/>
              </a:rPr>
              <a:t>   الف دينار للطن فان سماد اليوريا يكون ارخص على اساس كلفة </a:t>
            </a:r>
            <a:r>
              <a:rPr lang="ar-SA" b="1" dirty="0" err="1">
                <a:solidFill>
                  <a:srgbClr val="000000"/>
                </a:solidFill>
                <a:latin typeface="Times New Roman"/>
                <a:ea typeface="Times New Roman"/>
              </a:rPr>
              <a:t>الكلغم</a:t>
            </a:r>
            <a:r>
              <a:rPr lang="ar-SA" b="1" dirty="0">
                <a:solidFill>
                  <a:srgbClr val="000000"/>
                </a:solidFill>
                <a:latin typeface="Times New Roman"/>
                <a:ea typeface="Times New Roman"/>
              </a:rPr>
              <a:t> من النتروجين وكما ياتي:</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الطن من سماد اليوريا يحوي على </a:t>
            </a:r>
            <a:r>
              <a:rPr lang="en-US" b="1" dirty="0">
                <a:solidFill>
                  <a:srgbClr val="000000"/>
                </a:solidFill>
                <a:latin typeface="Times New Roman"/>
                <a:ea typeface="Times New Roman"/>
              </a:rPr>
              <a:t>460</a:t>
            </a:r>
            <a:r>
              <a:rPr lang="ar-SA" b="1" dirty="0">
                <a:solidFill>
                  <a:srgbClr val="000000"/>
                </a:solidFill>
                <a:latin typeface="Times New Roman"/>
                <a:ea typeface="Times New Roman"/>
              </a:rPr>
              <a:t> كغم من عنصر النتروجين </a:t>
            </a:r>
            <a:r>
              <a:rPr lang="en-US" b="1" dirty="0">
                <a:solidFill>
                  <a:srgbClr val="000000"/>
                </a:solidFill>
                <a:latin typeface="Times New Roman"/>
                <a:ea typeface="Times New Roman"/>
              </a:rPr>
              <a:t>N </a:t>
            </a:r>
            <a:endParaRPr lang="en-US" sz="2400" dirty="0">
              <a:latin typeface="Times New Roman"/>
              <a:ea typeface="Times New Roman"/>
            </a:endParaRPr>
          </a:p>
          <a:p>
            <a:pPr algn="justLow"/>
            <a:r>
              <a:rPr lang="ar-SA" b="1" dirty="0">
                <a:solidFill>
                  <a:srgbClr val="000000"/>
                </a:solidFill>
                <a:latin typeface="Times New Roman"/>
                <a:ea typeface="Times New Roman"/>
              </a:rPr>
              <a:t>     باعتبار ان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504243294"/>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70000" lnSpcReduction="20000"/>
          </a:bodyPr>
          <a:lstStyle/>
          <a:p>
            <a:pPr algn="justLow"/>
            <a:r>
              <a:rPr lang="ar-SA" b="1" dirty="0">
                <a:solidFill>
                  <a:srgbClr val="000000"/>
                </a:solidFill>
                <a:latin typeface="Times New Roman"/>
                <a:ea typeface="Times New Roman"/>
              </a:rPr>
              <a:t> باعتبار ان :</a:t>
            </a:r>
            <a:endParaRPr lang="en-US" sz="2400" dirty="0">
              <a:latin typeface="Times New Roman"/>
              <a:ea typeface="Times New Roman"/>
            </a:endParaRPr>
          </a:p>
          <a:p>
            <a:pPr algn="justLow"/>
            <a:r>
              <a:rPr lang="ar-SA" b="1" dirty="0">
                <a:solidFill>
                  <a:srgbClr val="000000"/>
                </a:solidFill>
                <a:latin typeface="Times New Roman"/>
                <a:ea typeface="Times New Roman"/>
              </a:rPr>
              <a:t>100 كغم يوريا                                      46 نتروجين</a:t>
            </a:r>
            <a:endParaRPr lang="en-US" sz="2400" dirty="0">
              <a:latin typeface="Times New Roman"/>
              <a:ea typeface="Times New Roman"/>
            </a:endParaRPr>
          </a:p>
          <a:p>
            <a:pPr algn="justLow"/>
            <a:r>
              <a:rPr lang="ar-SA" b="1" dirty="0">
                <a:solidFill>
                  <a:srgbClr val="000000"/>
                </a:solidFill>
                <a:latin typeface="Times New Roman"/>
                <a:ea typeface="Times New Roman"/>
              </a:rPr>
              <a:t>1000 كغم يوريا                                    س</a:t>
            </a:r>
            <a:endParaRPr lang="en-US" sz="2400" dirty="0">
              <a:latin typeface="Times New Roman"/>
              <a:ea typeface="Times New Roman"/>
            </a:endParaRPr>
          </a:p>
          <a:p>
            <a:pPr algn="justLow"/>
            <a:r>
              <a:rPr lang="ar-SA" b="1" dirty="0">
                <a:solidFill>
                  <a:srgbClr val="000000"/>
                </a:solidFill>
                <a:latin typeface="Times New Roman"/>
                <a:ea typeface="Times New Roman"/>
              </a:rPr>
              <a:t>اذن س = 1000 * 46 / 100 = 460 كغم نتروجين في طن من سماد اليوريا</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 </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وهذا يعني ان سعر الكيلوغرام من </a:t>
            </a:r>
            <a:r>
              <a:rPr lang="en-US" b="1" dirty="0">
                <a:solidFill>
                  <a:srgbClr val="000000"/>
                </a:solidFill>
                <a:latin typeface="Times New Roman"/>
                <a:ea typeface="Times New Roman"/>
              </a:rPr>
              <a:t>N </a:t>
            </a:r>
            <a:r>
              <a:rPr lang="ar-SA" b="1" dirty="0">
                <a:solidFill>
                  <a:srgbClr val="000000"/>
                </a:solidFill>
                <a:latin typeface="Times New Roman"/>
                <a:ea typeface="Times New Roman"/>
              </a:rPr>
              <a:t>يكون </a:t>
            </a:r>
            <a:r>
              <a:rPr lang="en-US" b="1" dirty="0">
                <a:solidFill>
                  <a:srgbClr val="000000"/>
                </a:solidFill>
                <a:latin typeface="Times New Roman"/>
                <a:ea typeface="Times New Roman"/>
              </a:rPr>
              <a:t>200 000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460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435</a:t>
            </a:r>
            <a:r>
              <a:rPr lang="ar-SA" b="1" dirty="0">
                <a:solidFill>
                  <a:srgbClr val="000000"/>
                </a:solidFill>
                <a:latin typeface="Times New Roman"/>
                <a:ea typeface="Times New Roman"/>
              </a:rPr>
              <a:t> دينار</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اما بالنسبة </a:t>
            </a:r>
            <a:r>
              <a:rPr lang="ar-SA" b="1" dirty="0" err="1">
                <a:solidFill>
                  <a:srgbClr val="000000"/>
                </a:solidFill>
                <a:latin typeface="Times New Roman"/>
                <a:ea typeface="Times New Roman"/>
              </a:rPr>
              <a:t>لكبريتات</a:t>
            </a:r>
            <a:r>
              <a:rPr lang="ar-SA" b="1" dirty="0">
                <a:solidFill>
                  <a:srgbClr val="000000"/>
                </a:solidFill>
                <a:latin typeface="Times New Roman"/>
                <a:ea typeface="Times New Roman"/>
              </a:rPr>
              <a:t> الامونيوم </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الكيلوغرام من </a:t>
            </a:r>
            <a:r>
              <a:rPr lang="en-US" b="1" dirty="0">
                <a:solidFill>
                  <a:srgbClr val="000000"/>
                </a:solidFill>
                <a:latin typeface="Times New Roman"/>
                <a:ea typeface="Times New Roman"/>
              </a:rPr>
              <a:t>N</a:t>
            </a:r>
            <a:r>
              <a:rPr lang="ar-SA" b="1" dirty="0">
                <a:solidFill>
                  <a:srgbClr val="000000"/>
                </a:solidFill>
                <a:latin typeface="Times New Roman"/>
                <a:ea typeface="Times New Roman"/>
              </a:rPr>
              <a:t> يكون </a:t>
            </a:r>
            <a:r>
              <a:rPr lang="en-US" b="1" dirty="0">
                <a:solidFill>
                  <a:srgbClr val="000000"/>
                </a:solidFill>
                <a:latin typeface="Times New Roman"/>
                <a:ea typeface="Times New Roman"/>
              </a:rPr>
              <a:t>100 000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210</a:t>
            </a:r>
            <a:r>
              <a:rPr lang="ar-SA" b="1" dirty="0">
                <a:solidFill>
                  <a:srgbClr val="000000"/>
                </a:solidFill>
                <a:latin typeface="Times New Roman"/>
                <a:ea typeface="Times New Roman"/>
              </a:rPr>
              <a:t>  = </a:t>
            </a:r>
            <a:r>
              <a:rPr lang="en-US" b="1" dirty="0">
                <a:solidFill>
                  <a:srgbClr val="000000"/>
                </a:solidFill>
                <a:latin typeface="Times New Roman"/>
                <a:ea typeface="Times New Roman"/>
              </a:rPr>
              <a:t>476</a:t>
            </a:r>
            <a:r>
              <a:rPr lang="ar-SA" b="1" dirty="0">
                <a:solidFill>
                  <a:srgbClr val="000000"/>
                </a:solidFill>
                <a:latin typeface="Times New Roman"/>
                <a:ea typeface="Times New Roman"/>
              </a:rPr>
              <a:t> دينار</a:t>
            </a:r>
            <a:endParaRPr lang="en-US" sz="2400" dirty="0">
              <a:latin typeface="Times New Roman"/>
              <a:ea typeface="Times New Roman"/>
            </a:endParaRPr>
          </a:p>
          <a:p>
            <a:pPr marL="228600" algn="justLow"/>
            <a:r>
              <a:rPr lang="ar-SA" b="1" dirty="0">
                <a:solidFill>
                  <a:srgbClr val="000000"/>
                </a:solidFill>
                <a:latin typeface="Times New Roman"/>
                <a:ea typeface="Times New Roman"/>
              </a:rPr>
              <a:t>وهذا يعني ان سعر اليوريا هنا ارخص ناهيك عن كلفة عملية النقل التي تكون ضعف في حالة سماد كبريتات الامونيوم لان الكمية اكبر فضلا عن تكاليف اضافة الاسمدة والوقت اللازم </a:t>
            </a:r>
            <a:r>
              <a:rPr lang="ar-SA" b="1" dirty="0" err="1">
                <a:solidFill>
                  <a:srgbClr val="000000"/>
                </a:solidFill>
                <a:latin typeface="Times New Roman"/>
                <a:ea typeface="Times New Roman"/>
              </a:rPr>
              <a:t>للاضافة</a:t>
            </a:r>
            <a:r>
              <a:rPr lang="ar-SA" b="1" dirty="0">
                <a:solidFill>
                  <a:srgbClr val="000000"/>
                </a:solidFill>
                <a:latin typeface="Times New Roman"/>
                <a:ea typeface="Times New Roman"/>
              </a:rPr>
              <a:t> والذي يكون مضاعفا في حالة اضافة سماد </a:t>
            </a:r>
            <a:r>
              <a:rPr lang="ar-SA" b="1" dirty="0" err="1">
                <a:solidFill>
                  <a:srgbClr val="000000"/>
                </a:solidFill>
                <a:latin typeface="Times New Roman"/>
                <a:ea typeface="Times New Roman"/>
              </a:rPr>
              <a:t>كلريتات</a:t>
            </a:r>
            <a:r>
              <a:rPr lang="ar-SA" b="1" dirty="0">
                <a:solidFill>
                  <a:srgbClr val="000000"/>
                </a:solidFill>
                <a:latin typeface="Times New Roman"/>
                <a:ea typeface="Times New Roman"/>
              </a:rPr>
              <a:t> الامونيوم .</a:t>
            </a:r>
            <a:endParaRPr lang="en-US" sz="2400" dirty="0">
              <a:latin typeface="Times New Roman"/>
              <a:ea typeface="Times New Roman"/>
            </a:endParaRPr>
          </a:p>
          <a:p>
            <a:r>
              <a:rPr lang="ar-SA" sz="2400" dirty="0">
                <a:latin typeface="Times New Roman"/>
                <a:ea typeface="Times New Roman"/>
              </a:rPr>
              <a:t> </a:t>
            </a:r>
            <a:endParaRPr lang="en-US" sz="2400" dirty="0">
              <a:latin typeface="Times New Roman"/>
              <a:ea typeface="Times New Roman"/>
            </a:endParaRPr>
          </a:p>
          <a:p>
            <a:pPr marL="228600" algn="justLow"/>
            <a:endParaRPr lang="ar-IQ" dirty="0"/>
          </a:p>
        </p:txBody>
      </p:sp>
    </p:spTree>
    <p:extLst>
      <p:ext uri="{BB962C8B-B14F-4D97-AF65-F5344CB8AC3E}">
        <p14:creationId xmlns:p14="http://schemas.microsoft.com/office/powerpoint/2010/main" val="1991316378"/>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محاضرة رقم 1</a:t>
            </a:r>
            <a:endParaRPr lang="ar-IQ" dirty="0"/>
          </a:p>
        </p:txBody>
      </p:sp>
      <p:sp>
        <p:nvSpPr>
          <p:cNvPr id="3" name="عنصر نائب للمحتوى 2"/>
          <p:cNvSpPr>
            <a:spLocks noGrp="1"/>
          </p:cNvSpPr>
          <p:nvPr>
            <p:ph idx="1"/>
          </p:nvPr>
        </p:nvSpPr>
        <p:spPr/>
        <p:txBody>
          <a:bodyPr>
            <a:normAutofit fontScale="40000" lnSpcReduction="20000"/>
          </a:bodyPr>
          <a:lstStyle/>
          <a:p>
            <a:pPr marL="228600" algn="just">
              <a:lnSpc>
                <a:spcPct val="150000"/>
              </a:lnSpc>
            </a:pPr>
            <a:r>
              <a:rPr lang="ar-IQ" b="1" u="sng" dirty="0">
                <a:solidFill>
                  <a:srgbClr val="000000"/>
                </a:solidFill>
                <a:latin typeface="Times New Roman"/>
                <a:ea typeface="Times New Roman"/>
                <a:cs typeface="Times New Roman"/>
              </a:rPr>
              <a:t>التجارب الحقلية: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اختيار التربة وتحديد الموقع</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تحضير الارض من ري اولي وحراثة وتنعيم</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تقسيم الحقل الى وحدات تجريبية حسب المحصول وطريقة الري وتصميم التجربة(ملاحظة ترك مسافات كافية بين المعاملات لزيادة الدقة(من خلال منع انتقال السماد مع مياه الري من معاملة الى اخرى).</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الزراعة واجراء العمليات الادارية المطلوبة من ري واضافة اسمدة وتعشيب ومكافحة الحشرات والامراض.</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يتم اضافة الاسمدة وفقاَ  للمعاملات المحددة وتضاف بالطرائق المناسبة وفي الاوقات المطلوبة لكل سماد</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و تحدد المعاملات حسب الغرض من التجربة ومثال ذلك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اذا كان الهدف معرفة مدى استجابة المحصول المعين لاضافة عنصر معين او معرفة نقص عنصر معين تكون المعاملات وبشكل مبسط كالاتي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معاملة بدون اضافة اي سماد (مقارنة)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معاملة يضاف فيها احد العناصر المشكوك بنقصها او العنصر المشكوك بنقصه ولاسيما العناصر المغذية الكبرى باستعمال المصادر السمادية المتوافرة لكل عنصر وبمستوى معين يفضل ان يحدد على اساس تحليل التربة.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معاملات اخرى تتضمن اضافة عنصرين او اكثر للمقارنة مع معاملة المقارنة والمعاملات المنفردة من كل عنصر.</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463539466"/>
      </p:ext>
    </p:extLst>
  </p:cSld>
  <p:clrMapOvr>
    <a:masterClrMapping/>
  </p:clrMapOvr>
  <p:transition spd="slow">
    <p:wheel spokes="1"/>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محاضرة 3</a:t>
            </a:r>
            <a:endParaRPr lang="ar-IQ" dirty="0"/>
          </a:p>
        </p:txBody>
      </p:sp>
      <p:sp>
        <p:nvSpPr>
          <p:cNvPr id="3" name="عنصر نائب للمحتوى 2"/>
          <p:cNvSpPr>
            <a:spLocks noGrp="1"/>
          </p:cNvSpPr>
          <p:nvPr>
            <p:ph idx="1"/>
          </p:nvPr>
        </p:nvSpPr>
        <p:spPr/>
        <p:txBody>
          <a:bodyPr/>
          <a:lstStyle/>
          <a:p>
            <a:pPr>
              <a:lnSpc>
                <a:spcPct val="115000"/>
              </a:lnSpc>
              <a:spcAft>
                <a:spcPts val="1000"/>
              </a:spcAft>
            </a:pPr>
            <a:r>
              <a:rPr lang="ar-SA" b="1" dirty="0">
                <a:ea typeface="Calibri"/>
              </a:rPr>
              <a:t>طرق حقلية سريعة للكشف الوصفي عن العناصر في التربة</a:t>
            </a:r>
            <a:endParaRPr lang="en-US" sz="2000" dirty="0">
              <a:ea typeface="Calibri"/>
              <a:cs typeface="Arial"/>
            </a:endParaRPr>
          </a:p>
          <a:p>
            <a:r>
              <a:rPr lang="en-US" b="1" dirty="0">
                <a:ea typeface="Calibri"/>
                <a:cs typeface="Arial"/>
              </a:rPr>
              <a:t>Quick qualitative methods for soil elements test</a:t>
            </a:r>
            <a:endParaRPr lang="ar-IQ" dirty="0"/>
          </a:p>
        </p:txBody>
      </p:sp>
    </p:spTree>
    <p:extLst>
      <p:ext uri="{BB962C8B-B14F-4D97-AF65-F5344CB8AC3E}">
        <p14:creationId xmlns:p14="http://schemas.microsoft.com/office/powerpoint/2010/main" val="359929192"/>
      </p:ext>
    </p:extLst>
  </p:cSld>
  <p:clrMapOvr>
    <a:masterClrMapping/>
  </p:clrMapOvr>
  <p:transition spd="slow">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المقدمة</a:t>
            </a:r>
            <a:endParaRPr lang="ar-IQ" dirty="0"/>
          </a:p>
        </p:txBody>
      </p:sp>
      <p:sp>
        <p:nvSpPr>
          <p:cNvPr id="3" name="عنصر نائب للمحتوى 2"/>
          <p:cNvSpPr>
            <a:spLocks noGrp="1"/>
          </p:cNvSpPr>
          <p:nvPr>
            <p:ph idx="1"/>
          </p:nvPr>
        </p:nvSpPr>
        <p:spPr/>
        <p:txBody>
          <a:bodyPr>
            <a:normAutofit fontScale="62500" lnSpcReduction="20000"/>
          </a:bodyPr>
          <a:lstStyle/>
          <a:p>
            <a:pPr algn="just">
              <a:lnSpc>
                <a:spcPct val="115000"/>
              </a:lnSpc>
              <a:spcAft>
                <a:spcPts val="1000"/>
              </a:spcAft>
            </a:pPr>
            <a:r>
              <a:rPr lang="ar-SA" b="1" dirty="0">
                <a:ea typeface="Calibri"/>
              </a:rPr>
              <a:t>المقدمة : يبلغ عدد العناصر الضرورية لحياة النبات ( 17 ) عنصرا منها ما يسمى بالعناصر الكبرى والتي غالبا ما تحتاج اليها معظم الترب هي ثلاثة : النتروجين </a:t>
            </a:r>
            <a:r>
              <a:rPr lang="en-US" b="1" dirty="0">
                <a:ea typeface="Calibri"/>
                <a:cs typeface="Arial"/>
              </a:rPr>
              <a:t>N</a:t>
            </a:r>
            <a:r>
              <a:rPr lang="ar-SA" b="1" dirty="0">
                <a:ea typeface="Calibri"/>
              </a:rPr>
              <a:t> الفسفور </a:t>
            </a:r>
            <a:r>
              <a:rPr lang="en-US" b="1" dirty="0">
                <a:ea typeface="Calibri"/>
                <a:cs typeface="Arial"/>
              </a:rPr>
              <a:t>P</a:t>
            </a:r>
            <a:r>
              <a:rPr lang="ar-SA" b="1" dirty="0">
                <a:ea typeface="Calibri"/>
              </a:rPr>
              <a:t> والبوتاسيوم </a:t>
            </a:r>
            <a:r>
              <a:rPr lang="en-US" b="1" dirty="0">
                <a:ea typeface="Calibri"/>
                <a:cs typeface="Arial"/>
              </a:rPr>
              <a:t>K</a:t>
            </a:r>
            <a:r>
              <a:rPr lang="ar-SA" b="1" dirty="0">
                <a:ea typeface="Calibri"/>
              </a:rPr>
              <a:t> وافتقار التربة الى واحد او اكثر من هذه العناصر الكبرى يعوض عادة باضافة الاسمدة الكيمياوية التي تحتوي على هذه العناصر وذلك بكميات مختلفة تبعا لحاجات الارض . كما انه قد يصادف ان تسود في جو التربة شروط كيمياوية معينة تعيق توفر بعض العناصر الضرورية الاخرى . </a:t>
            </a:r>
            <a:endParaRPr lang="en-US" sz="2000" dirty="0">
              <a:ea typeface="Calibri"/>
              <a:cs typeface="Arial"/>
            </a:endParaRPr>
          </a:p>
          <a:p>
            <a:pPr algn="just">
              <a:lnSpc>
                <a:spcPct val="115000"/>
              </a:lnSpc>
              <a:spcAft>
                <a:spcPts val="1000"/>
              </a:spcAft>
            </a:pPr>
            <a:r>
              <a:rPr lang="ar-SA" b="1" dirty="0">
                <a:ea typeface="Calibri"/>
              </a:rPr>
              <a:t>مما لابد معه من الكشف عنها وتحري اسبابها . وبالرغم من ان المختبرات عادة تلجا الى التحليل الكمي الدقيق لمختلف هذه العناصر . فان الكشف الوصفي السريع لا يقل اهمية احيانا عن الكشف الكمي نظرا لسهولة اجرائه في الحقل من قبل المرشد الزراعي وامام اعين الفلاح نفسه حيث يمكن عن طريق التوصيل الى المعرفة السريعة عن نقص العنصر والتحديد التقريبي لدرجة نقصه مما يسهل تدارك هذا النقص بوقت سريع دون ان تحدث خسارة كبيرة في المحصول . </a:t>
            </a:r>
            <a:r>
              <a:rPr lang="ar-SA" sz="2000" b="1" dirty="0">
                <a:ea typeface="Calibri"/>
              </a:rPr>
              <a:t>كما انه يساعد في التحديد التقريبي السريع لنوع العناصر السمادية التي يحتوي بها كل سماد لكي يتم اختبار الاسمدة الواجب اضافتها للتربة كما سنرى في التمرين المتعلق بالكشف عن الاسمدة . </a:t>
            </a:r>
            <a:endParaRPr lang="en-US" sz="1400" dirty="0">
              <a:ea typeface="Calibri"/>
              <a:cs typeface="Arial"/>
            </a:endParaRPr>
          </a:p>
          <a:p>
            <a:pPr algn="just">
              <a:lnSpc>
                <a:spcPct val="115000"/>
              </a:lnSpc>
              <a:spcAft>
                <a:spcPts val="1000"/>
              </a:spcAft>
            </a:pPr>
            <a:endParaRPr lang="en-US" sz="2000" dirty="0">
              <a:ea typeface="Calibri"/>
              <a:cs typeface="Arial"/>
            </a:endParaRPr>
          </a:p>
          <a:p>
            <a:endParaRPr lang="ar-IQ" dirty="0"/>
          </a:p>
        </p:txBody>
      </p:sp>
    </p:spTree>
    <p:extLst>
      <p:ext uri="{BB962C8B-B14F-4D97-AF65-F5344CB8AC3E}">
        <p14:creationId xmlns:p14="http://schemas.microsoft.com/office/powerpoint/2010/main" val="1078999742"/>
      </p:ext>
    </p:extLst>
  </p:cSld>
  <p:clrMapOvr>
    <a:masterClrMapping/>
  </p:clrMapOvr>
  <p:transition spd="slow">
    <p:randomBar dir="ver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dirty="0">
                <a:ea typeface="Calibri"/>
                <a:cs typeface="Arial"/>
              </a:rPr>
              <a:t>المواد الكيمياوية المستعملة في الفحص:</a:t>
            </a:r>
            <a:r>
              <a:rPr lang="ar-SA" b="1" dirty="0">
                <a:ea typeface="Calibri"/>
                <a:cs typeface="Calibri"/>
              </a:rPr>
              <a:t> </a:t>
            </a:r>
            <a:endParaRPr lang="ar-IQ" dirty="0"/>
          </a:p>
        </p:txBody>
      </p:sp>
      <p:sp>
        <p:nvSpPr>
          <p:cNvPr id="3" name="عنصر نائب للمحتوى 2"/>
          <p:cNvSpPr>
            <a:spLocks noGrp="1"/>
          </p:cNvSpPr>
          <p:nvPr>
            <p:ph idx="1"/>
          </p:nvPr>
        </p:nvSpPr>
        <p:spPr/>
        <p:txBody>
          <a:bodyPr>
            <a:normAutofit fontScale="32500" lnSpcReduction="20000"/>
          </a:bodyPr>
          <a:lstStyle/>
          <a:p>
            <a:pPr algn="just">
              <a:lnSpc>
                <a:spcPct val="115000"/>
              </a:lnSpc>
              <a:spcAft>
                <a:spcPts val="1000"/>
              </a:spcAft>
            </a:pPr>
            <a:r>
              <a:rPr lang="ar-SA" b="1" dirty="0">
                <a:ea typeface="Calibri"/>
              </a:rPr>
              <a:t>1 – </a:t>
            </a:r>
            <a:r>
              <a:rPr lang="en-US" b="1" dirty="0" err="1">
                <a:ea typeface="Calibri"/>
                <a:cs typeface="Arial"/>
              </a:rPr>
              <a:t>Molybdate</a:t>
            </a:r>
            <a:r>
              <a:rPr lang="en-US" b="1" dirty="0">
                <a:ea typeface="Calibri"/>
                <a:cs typeface="Arial"/>
              </a:rPr>
              <a:t> Reagent</a:t>
            </a:r>
            <a:r>
              <a:rPr lang="ar-SA" b="1" dirty="0">
                <a:ea typeface="Calibri"/>
              </a:rPr>
              <a:t> زن ( 8 ) غرامات من </a:t>
            </a:r>
            <a:r>
              <a:rPr lang="ar-SA" b="1" dirty="0" err="1">
                <a:ea typeface="Calibri"/>
              </a:rPr>
              <a:t>مولبيدات</a:t>
            </a:r>
            <a:r>
              <a:rPr lang="ar-SA" b="1" dirty="0">
                <a:ea typeface="Calibri"/>
              </a:rPr>
              <a:t> الامونيوم </a:t>
            </a:r>
            <a:r>
              <a:rPr lang="en-US" b="1" dirty="0">
                <a:ea typeface="Calibri"/>
                <a:cs typeface="Arial"/>
              </a:rPr>
              <a:t>(NH</a:t>
            </a:r>
            <a:r>
              <a:rPr lang="en-US" b="1" baseline="-25000" dirty="0">
                <a:ea typeface="Calibri"/>
                <a:cs typeface="Arial"/>
              </a:rPr>
              <a:t>4</a:t>
            </a:r>
            <a:r>
              <a:rPr lang="en-US" b="1" dirty="0">
                <a:ea typeface="Calibri"/>
                <a:cs typeface="Arial"/>
              </a:rPr>
              <a:t>)MO</a:t>
            </a:r>
            <a:r>
              <a:rPr lang="en-US" b="1" baseline="-25000" dirty="0">
                <a:ea typeface="Calibri"/>
                <a:cs typeface="Arial"/>
              </a:rPr>
              <a:t>4</a:t>
            </a:r>
            <a:r>
              <a:rPr lang="ar-SA" b="1" dirty="0">
                <a:ea typeface="Calibri"/>
              </a:rPr>
              <a:t> واذابها في ( 200) سم</a:t>
            </a:r>
            <a:r>
              <a:rPr lang="ar-SA" b="1" baseline="30000" dirty="0">
                <a:ea typeface="Calibri"/>
              </a:rPr>
              <a:t>3</a:t>
            </a:r>
            <a:r>
              <a:rPr lang="ar-SA" b="1" dirty="0">
                <a:ea typeface="Calibri"/>
              </a:rPr>
              <a:t> من الماء المقطر وهذا المحلول يضاف اليه خليط من 126 سم</a:t>
            </a:r>
            <a:r>
              <a:rPr lang="ar-SA" b="1" baseline="30000" dirty="0">
                <a:ea typeface="Calibri"/>
              </a:rPr>
              <a:t>3</a:t>
            </a:r>
            <a:r>
              <a:rPr lang="ar-SA" b="1" dirty="0">
                <a:ea typeface="Calibri"/>
              </a:rPr>
              <a:t> من حامض </a:t>
            </a:r>
            <a:r>
              <a:rPr lang="en-US" b="1" dirty="0">
                <a:ea typeface="Calibri"/>
                <a:cs typeface="Arial"/>
              </a:rPr>
              <a:t>HCL</a:t>
            </a:r>
            <a:r>
              <a:rPr lang="ar-SA" b="1" dirty="0">
                <a:ea typeface="Calibri"/>
              </a:rPr>
              <a:t> المركز و 74 سم</a:t>
            </a:r>
            <a:r>
              <a:rPr lang="ar-SA" b="1" baseline="30000" dirty="0">
                <a:ea typeface="Calibri"/>
              </a:rPr>
              <a:t>3</a:t>
            </a:r>
            <a:r>
              <a:rPr lang="ar-SA" b="1" dirty="0">
                <a:ea typeface="Calibri"/>
              </a:rPr>
              <a:t> من الماء المقطر واضافة المحلول لهذا الخليط تكون بطيئة مع التحريك المستمر باعتبار ان هذا المحلول مركز ويحضر محلول مخفف منه قبل اجراء اختبار الفسفور بنسبة ( 4:1) بالماء المقطر . </a:t>
            </a:r>
            <a:endParaRPr lang="en-US" sz="2000" dirty="0">
              <a:ea typeface="Calibri"/>
              <a:cs typeface="Arial"/>
            </a:endParaRPr>
          </a:p>
          <a:p>
            <a:pPr algn="just">
              <a:lnSpc>
                <a:spcPct val="115000"/>
              </a:lnSpc>
              <a:spcAft>
                <a:spcPts val="1000"/>
              </a:spcAft>
            </a:pPr>
            <a:r>
              <a:rPr lang="ar-SA" b="1" dirty="0">
                <a:ea typeface="Calibri"/>
              </a:rPr>
              <a:t>2 – محلول </a:t>
            </a:r>
            <a:r>
              <a:rPr lang="en-US" b="1" dirty="0">
                <a:ea typeface="Calibri"/>
                <a:cs typeface="Arial"/>
              </a:rPr>
              <a:t>Diphenylamine</a:t>
            </a:r>
            <a:r>
              <a:rPr lang="ar-SA" b="1" dirty="0">
                <a:ea typeface="Calibri"/>
              </a:rPr>
              <a:t> يحضر باضافة 0,5 غم من </a:t>
            </a:r>
            <a:r>
              <a:rPr lang="en-US" b="1" dirty="0" err="1">
                <a:ea typeface="Calibri"/>
                <a:cs typeface="Arial"/>
              </a:rPr>
              <a:t>DiphenyLamine</a:t>
            </a:r>
            <a:r>
              <a:rPr lang="en-US" b="1" dirty="0">
                <a:latin typeface="Arial"/>
                <a:ea typeface="Calibri"/>
                <a:cs typeface="Arial"/>
              </a:rPr>
              <a:t> </a:t>
            </a:r>
            <a:r>
              <a:rPr lang="en-US" b="1" dirty="0">
                <a:ea typeface="Calibri"/>
                <a:cs typeface="Arial"/>
              </a:rPr>
              <a:t>(C</a:t>
            </a:r>
            <a:r>
              <a:rPr lang="en-US" b="1" baseline="-25000" dirty="0">
                <a:ea typeface="Calibri"/>
                <a:cs typeface="Arial"/>
              </a:rPr>
              <a:t>6</a:t>
            </a:r>
            <a:r>
              <a:rPr lang="en-US" b="1" dirty="0">
                <a:ea typeface="Calibri"/>
                <a:cs typeface="Arial"/>
              </a:rPr>
              <a:t>H</a:t>
            </a:r>
            <a:r>
              <a:rPr lang="en-US" b="1" baseline="-25000" dirty="0">
                <a:ea typeface="Calibri"/>
                <a:cs typeface="Arial"/>
              </a:rPr>
              <a:t>5</a:t>
            </a:r>
            <a:r>
              <a:rPr lang="en-US" b="1" dirty="0">
                <a:ea typeface="Calibri"/>
                <a:cs typeface="Arial"/>
              </a:rPr>
              <a:t>)</a:t>
            </a:r>
            <a:r>
              <a:rPr lang="en-US" b="1" baseline="-25000" dirty="0">
                <a:ea typeface="Calibri"/>
                <a:cs typeface="Arial"/>
              </a:rPr>
              <a:t>2</a:t>
            </a:r>
            <a:r>
              <a:rPr lang="ar-SA" b="1" dirty="0">
                <a:ea typeface="Calibri"/>
              </a:rPr>
              <a:t> الى ( 25 ) سم</a:t>
            </a:r>
            <a:r>
              <a:rPr lang="ar-SA" b="1" baseline="30000" dirty="0">
                <a:ea typeface="Calibri"/>
              </a:rPr>
              <a:t>3</a:t>
            </a:r>
            <a:r>
              <a:rPr lang="ar-SA" b="1" dirty="0">
                <a:ea typeface="Calibri"/>
              </a:rPr>
              <a:t> من </a:t>
            </a:r>
            <a:r>
              <a:rPr lang="en-US" b="1" dirty="0">
                <a:ea typeface="Calibri"/>
                <a:cs typeface="Arial"/>
              </a:rPr>
              <a:t>H</a:t>
            </a:r>
            <a:r>
              <a:rPr lang="en-US" b="1" baseline="-25000" dirty="0">
                <a:ea typeface="Calibri"/>
                <a:cs typeface="Arial"/>
              </a:rPr>
              <a:t>2</a:t>
            </a:r>
            <a:r>
              <a:rPr lang="en-US" b="1" dirty="0">
                <a:ea typeface="Calibri"/>
                <a:cs typeface="Arial"/>
              </a:rPr>
              <a:t>SO</a:t>
            </a:r>
            <a:r>
              <a:rPr lang="en-US" b="1" baseline="-25000" dirty="0">
                <a:ea typeface="Calibri"/>
                <a:cs typeface="Arial"/>
              </a:rPr>
              <a:t>4</a:t>
            </a:r>
            <a:r>
              <a:rPr lang="ar-SA" b="1" dirty="0">
                <a:ea typeface="Calibri"/>
              </a:rPr>
              <a:t> المركز . </a:t>
            </a:r>
            <a:endParaRPr lang="en-US" sz="2000" dirty="0">
              <a:ea typeface="Calibri"/>
              <a:cs typeface="Arial"/>
            </a:endParaRPr>
          </a:p>
          <a:p>
            <a:pPr algn="just">
              <a:lnSpc>
                <a:spcPct val="115000"/>
              </a:lnSpc>
              <a:spcAft>
                <a:spcPts val="1000"/>
              </a:spcAft>
            </a:pPr>
            <a:r>
              <a:rPr lang="ar-SA" b="1" dirty="0">
                <a:ea typeface="Calibri"/>
              </a:rPr>
              <a:t>3 – </a:t>
            </a:r>
            <a:r>
              <a:rPr lang="en-US" b="1" dirty="0">
                <a:ea typeface="Calibri"/>
                <a:cs typeface="Arial"/>
              </a:rPr>
              <a:t>Sodium </a:t>
            </a:r>
            <a:r>
              <a:rPr lang="en-US" b="1" dirty="0" err="1">
                <a:ea typeface="Calibri"/>
                <a:cs typeface="Arial"/>
              </a:rPr>
              <a:t>Cobaltinitite</a:t>
            </a:r>
            <a:r>
              <a:rPr lang="en-US" b="1" dirty="0">
                <a:ea typeface="Calibri"/>
                <a:cs typeface="Arial"/>
              </a:rPr>
              <a:t> Reagent</a:t>
            </a:r>
            <a:r>
              <a:rPr lang="ar-SA" b="1" dirty="0">
                <a:ea typeface="Calibri"/>
              </a:rPr>
              <a:t> : يحضر باذابة ( 5 ) غم من نتريت الصوديوم </a:t>
            </a:r>
            <a:r>
              <a:rPr lang="ar-SA" b="1" dirty="0" err="1">
                <a:ea typeface="Calibri"/>
              </a:rPr>
              <a:t>الكوبلتية</a:t>
            </a:r>
            <a:r>
              <a:rPr lang="ar-SA" b="1" dirty="0">
                <a:ea typeface="Calibri"/>
              </a:rPr>
              <a:t> </a:t>
            </a:r>
            <a:r>
              <a:rPr lang="en-US" b="1" dirty="0">
                <a:ea typeface="Calibri"/>
                <a:cs typeface="Arial"/>
              </a:rPr>
              <a:t>Na 9 co ( No</a:t>
            </a:r>
            <a:r>
              <a:rPr lang="en-US" b="1" baseline="-25000" dirty="0">
                <a:ea typeface="Calibri"/>
                <a:cs typeface="Arial"/>
              </a:rPr>
              <a:t>2</a:t>
            </a:r>
            <a:r>
              <a:rPr lang="en-US" b="1" dirty="0">
                <a:ea typeface="Calibri"/>
                <a:cs typeface="Arial"/>
              </a:rPr>
              <a:t> ) </a:t>
            </a:r>
            <a:r>
              <a:rPr lang="en-US" b="1" baseline="-25000" dirty="0">
                <a:ea typeface="Calibri"/>
                <a:cs typeface="Arial"/>
              </a:rPr>
              <a:t>6</a:t>
            </a:r>
            <a:r>
              <a:rPr lang="en-US" b="1" dirty="0">
                <a:latin typeface="Arial"/>
                <a:ea typeface="Calibri"/>
                <a:cs typeface="Arial"/>
              </a:rPr>
              <a:t> </a:t>
            </a:r>
            <a:r>
              <a:rPr lang="ar-SA" b="1" dirty="0">
                <a:latin typeface="Arial"/>
                <a:ea typeface="Calibri"/>
              </a:rPr>
              <a:t>و 30 غم من </a:t>
            </a:r>
            <a:r>
              <a:rPr lang="en-US" b="1" dirty="0">
                <a:ea typeface="Calibri"/>
                <a:cs typeface="Arial"/>
              </a:rPr>
              <a:t>NaNo</a:t>
            </a:r>
            <a:r>
              <a:rPr lang="en-US" b="1" baseline="-25000" dirty="0">
                <a:ea typeface="Calibri"/>
                <a:cs typeface="Arial"/>
              </a:rPr>
              <a:t>3</a:t>
            </a:r>
            <a:r>
              <a:rPr lang="en-US" b="1" dirty="0">
                <a:latin typeface="Arial"/>
                <a:ea typeface="Calibri"/>
                <a:cs typeface="Arial"/>
              </a:rPr>
              <a:t> </a:t>
            </a:r>
            <a:r>
              <a:rPr lang="ar-SA" b="1" dirty="0">
                <a:latin typeface="Arial"/>
                <a:ea typeface="Calibri"/>
              </a:rPr>
              <a:t>في 80 سم</a:t>
            </a:r>
            <a:r>
              <a:rPr lang="ar-SA" b="1" baseline="30000" dirty="0">
                <a:latin typeface="Arial"/>
                <a:ea typeface="Calibri"/>
              </a:rPr>
              <a:t>3</a:t>
            </a:r>
            <a:r>
              <a:rPr lang="ar-SA" b="1" dirty="0">
                <a:latin typeface="Arial"/>
                <a:ea typeface="Calibri"/>
              </a:rPr>
              <a:t> من الماء المقطر ثم اضف 5 سم من </a:t>
            </a:r>
            <a:r>
              <a:rPr lang="en-US" b="1" dirty="0">
                <a:ea typeface="Calibri"/>
                <a:cs typeface="Arial"/>
              </a:rPr>
              <a:t>Glacial HOAC</a:t>
            </a:r>
            <a:r>
              <a:rPr lang="ar-SA" b="1" dirty="0">
                <a:ea typeface="Calibri"/>
              </a:rPr>
              <a:t> ( حامض الخليك الثلجي ) واكمل الحجم الى ( 100 ) سم</a:t>
            </a:r>
            <a:r>
              <a:rPr lang="ar-SA" b="1" baseline="30000" dirty="0">
                <a:ea typeface="Calibri"/>
              </a:rPr>
              <a:t>3 </a:t>
            </a:r>
            <a:r>
              <a:rPr lang="ar-SA" b="1" dirty="0">
                <a:ea typeface="Calibri"/>
              </a:rPr>
              <a:t>بالماء المقطر يترك هذا المحلول </a:t>
            </a:r>
            <a:r>
              <a:rPr lang="ar-SA" b="1" dirty="0" err="1">
                <a:ea typeface="Calibri"/>
              </a:rPr>
              <a:t>لايام</a:t>
            </a:r>
            <a:r>
              <a:rPr lang="ar-SA" b="1" dirty="0">
                <a:ea typeface="Calibri"/>
              </a:rPr>
              <a:t> لا كمال التفاعل ولاختبار البوتاسيوم يستعمل المحلول السابق ويحضر باضافة ( 5 ) سم</a:t>
            </a:r>
            <a:r>
              <a:rPr lang="ar-SA" b="1" baseline="30000" dirty="0">
                <a:ea typeface="Calibri"/>
              </a:rPr>
              <a:t>3</a:t>
            </a:r>
            <a:r>
              <a:rPr lang="ar-SA" b="1" dirty="0">
                <a:ea typeface="Calibri"/>
              </a:rPr>
              <a:t> من المحلول المركز لنتريت الكوبلت </a:t>
            </a:r>
            <a:r>
              <a:rPr lang="ar-SA" b="1" dirty="0" err="1">
                <a:ea typeface="Calibri"/>
              </a:rPr>
              <a:t>الصودي</a:t>
            </a:r>
            <a:r>
              <a:rPr lang="ar-SA" b="1" dirty="0">
                <a:ea typeface="Calibri"/>
              </a:rPr>
              <a:t> الى المحلول ( 15 غم في 100 سم</a:t>
            </a:r>
            <a:r>
              <a:rPr lang="ar-SA" b="1" baseline="30000" dirty="0">
                <a:ea typeface="Calibri"/>
              </a:rPr>
              <a:t>3</a:t>
            </a:r>
            <a:r>
              <a:rPr lang="ar-SA" b="1" dirty="0">
                <a:ea typeface="Calibri"/>
              </a:rPr>
              <a:t> ماء مقطر ) ويعدل او يضبط ال </a:t>
            </a:r>
            <a:r>
              <a:rPr lang="en-US" b="1" dirty="0">
                <a:ea typeface="Calibri"/>
                <a:cs typeface="Arial"/>
              </a:rPr>
              <a:t>PH</a:t>
            </a:r>
            <a:r>
              <a:rPr lang="ar-SA" b="1" dirty="0">
                <a:ea typeface="Calibri"/>
              </a:rPr>
              <a:t> باستعمال </a:t>
            </a:r>
            <a:r>
              <a:rPr lang="en-US" b="1" dirty="0">
                <a:ea typeface="Calibri"/>
                <a:cs typeface="Arial"/>
              </a:rPr>
              <a:t>HOAC</a:t>
            </a:r>
            <a:r>
              <a:rPr lang="en-US" b="1" dirty="0">
                <a:latin typeface="Arial"/>
                <a:ea typeface="Calibri"/>
                <a:cs typeface="Arial"/>
              </a:rPr>
              <a:t> </a:t>
            </a:r>
            <a:r>
              <a:rPr lang="ar-SA" b="1" dirty="0">
                <a:latin typeface="Arial"/>
                <a:ea typeface="Calibri"/>
              </a:rPr>
              <a:t>حامض الخليك. </a:t>
            </a:r>
            <a:endParaRPr lang="en-US" sz="2000" dirty="0">
              <a:ea typeface="Calibri"/>
              <a:cs typeface="Arial"/>
            </a:endParaRPr>
          </a:p>
          <a:p>
            <a:pPr algn="just">
              <a:lnSpc>
                <a:spcPct val="115000"/>
              </a:lnSpc>
              <a:spcAft>
                <a:spcPts val="1000"/>
              </a:spcAft>
            </a:pPr>
            <a:r>
              <a:rPr lang="ar-SA" b="1" dirty="0">
                <a:ea typeface="Calibri"/>
              </a:rPr>
              <a:t>4 – </a:t>
            </a:r>
            <a:r>
              <a:rPr lang="ar-SA" b="1" dirty="0" err="1">
                <a:ea typeface="Calibri"/>
              </a:rPr>
              <a:t>اوكزلات</a:t>
            </a:r>
            <a:r>
              <a:rPr lang="ar-SA" b="1" dirty="0">
                <a:ea typeface="Calibri"/>
              </a:rPr>
              <a:t> الامونيوم : </a:t>
            </a:r>
            <a:r>
              <a:rPr lang="en-US" b="1" dirty="0">
                <a:ea typeface="Calibri"/>
                <a:cs typeface="Arial"/>
              </a:rPr>
              <a:t>Ammonium oxalate</a:t>
            </a:r>
            <a:r>
              <a:rPr lang="ar-SA" b="1" dirty="0">
                <a:ea typeface="Calibri"/>
              </a:rPr>
              <a:t> اذب 5 غم من </a:t>
            </a:r>
            <a:r>
              <a:rPr lang="ar-SA" b="1" dirty="0" err="1">
                <a:ea typeface="Calibri"/>
              </a:rPr>
              <a:t>اوكزلات</a:t>
            </a:r>
            <a:r>
              <a:rPr lang="ar-SA" b="1" dirty="0">
                <a:ea typeface="Calibri"/>
              </a:rPr>
              <a:t> الامونيوم </a:t>
            </a:r>
            <a:r>
              <a:rPr lang="en-US" b="1" dirty="0">
                <a:ea typeface="Calibri"/>
                <a:cs typeface="Arial"/>
              </a:rPr>
              <a:t>( NH</a:t>
            </a:r>
            <a:r>
              <a:rPr lang="en-US" b="1" baseline="-25000" dirty="0">
                <a:ea typeface="Calibri"/>
                <a:cs typeface="Arial"/>
              </a:rPr>
              <a:t>4</a:t>
            </a:r>
            <a:r>
              <a:rPr lang="en-US" b="1" dirty="0">
                <a:ea typeface="Calibri"/>
                <a:cs typeface="Arial"/>
              </a:rPr>
              <a:t>)</a:t>
            </a:r>
            <a:r>
              <a:rPr lang="en-US" b="1" baseline="-25000" dirty="0">
                <a:ea typeface="Calibri"/>
                <a:cs typeface="Arial"/>
              </a:rPr>
              <a:t>2</a:t>
            </a:r>
            <a:r>
              <a:rPr lang="en-US" b="1" dirty="0">
                <a:ea typeface="Calibri"/>
                <a:cs typeface="Arial"/>
              </a:rPr>
              <a:t>C2O4</a:t>
            </a:r>
            <a:r>
              <a:rPr lang="ar-SA" b="1" dirty="0">
                <a:ea typeface="Calibri"/>
              </a:rPr>
              <a:t> في 100 سم</a:t>
            </a:r>
            <a:r>
              <a:rPr lang="ar-SA" b="1" baseline="30000" dirty="0">
                <a:ea typeface="Calibri"/>
              </a:rPr>
              <a:t>3 </a:t>
            </a:r>
            <a:r>
              <a:rPr lang="ar-SA" b="1" dirty="0">
                <a:ea typeface="Calibri"/>
              </a:rPr>
              <a:t>من الماء المقطر . </a:t>
            </a:r>
            <a:endParaRPr lang="en-US" sz="2000" dirty="0">
              <a:ea typeface="Calibri"/>
              <a:cs typeface="Arial"/>
            </a:endParaRPr>
          </a:p>
          <a:p>
            <a:pPr algn="just">
              <a:lnSpc>
                <a:spcPct val="115000"/>
              </a:lnSpc>
              <a:spcAft>
                <a:spcPts val="1000"/>
              </a:spcAft>
            </a:pPr>
            <a:r>
              <a:rPr lang="ar-SA" b="1" dirty="0">
                <a:ea typeface="Calibri"/>
              </a:rPr>
              <a:t>5 – نترات الفضة </a:t>
            </a:r>
            <a:r>
              <a:rPr lang="en-US" b="1" dirty="0">
                <a:ea typeface="Calibri"/>
                <a:cs typeface="Arial"/>
              </a:rPr>
              <a:t>AgNO3</a:t>
            </a:r>
            <a:r>
              <a:rPr lang="ar-SA" b="1" dirty="0">
                <a:ea typeface="Calibri"/>
              </a:rPr>
              <a:t> : تحضر بإذابة ( 8,49 ) غم من نترات الفضة في 100 سم</a:t>
            </a:r>
            <a:r>
              <a:rPr lang="ar-SA" b="1" baseline="30000" dirty="0">
                <a:ea typeface="Calibri"/>
              </a:rPr>
              <a:t>3</a:t>
            </a:r>
            <a:r>
              <a:rPr lang="ar-SA" b="1" dirty="0">
                <a:ea typeface="Calibri"/>
              </a:rPr>
              <a:t> ماء مقطر . </a:t>
            </a:r>
            <a:endParaRPr lang="en-US" sz="2000" dirty="0">
              <a:ea typeface="Calibri"/>
              <a:cs typeface="Arial"/>
            </a:endParaRPr>
          </a:p>
          <a:p>
            <a:pPr algn="just">
              <a:lnSpc>
                <a:spcPct val="115000"/>
              </a:lnSpc>
              <a:spcAft>
                <a:spcPts val="1000"/>
              </a:spcAft>
            </a:pPr>
            <a:r>
              <a:rPr lang="ar-SA" b="1" dirty="0">
                <a:ea typeface="Calibri"/>
              </a:rPr>
              <a:t>6 – كاشف كرومات البوتاسيوم  </a:t>
            </a:r>
            <a:r>
              <a:rPr lang="en-US" b="1" dirty="0">
                <a:ea typeface="Calibri"/>
                <a:cs typeface="Arial"/>
              </a:rPr>
              <a:t>Indicator</a:t>
            </a:r>
            <a:r>
              <a:rPr lang="en-US" b="1" dirty="0">
                <a:latin typeface="Arial"/>
                <a:ea typeface="Calibri"/>
                <a:cs typeface="Arial"/>
              </a:rPr>
              <a:t> </a:t>
            </a:r>
            <a:r>
              <a:rPr lang="en-US" b="1" dirty="0">
                <a:ea typeface="Calibri"/>
                <a:cs typeface="Arial"/>
              </a:rPr>
              <a:t>Potassium chromate</a:t>
            </a:r>
            <a:r>
              <a:rPr lang="en-US" b="1" dirty="0">
                <a:latin typeface="Arial"/>
                <a:ea typeface="Calibri"/>
                <a:cs typeface="Arial"/>
              </a:rPr>
              <a:t> </a:t>
            </a:r>
            <a:endParaRPr lang="en-US" sz="2000" dirty="0">
              <a:ea typeface="Calibri"/>
              <a:cs typeface="Arial"/>
            </a:endParaRPr>
          </a:p>
          <a:p>
            <a:pPr algn="just">
              <a:lnSpc>
                <a:spcPct val="115000"/>
              </a:lnSpc>
              <a:spcAft>
                <a:spcPts val="1000"/>
              </a:spcAft>
            </a:pPr>
            <a:r>
              <a:rPr lang="ar-SA" b="1" dirty="0">
                <a:ea typeface="Calibri"/>
              </a:rPr>
              <a:t>اذب 5 غم من </a:t>
            </a:r>
            <a:r>
              <a:rPr lang="en-US" b="1" dirty="0">
                <a:ea typeface="Calibri"/>
                <a:cs typeface="Arial"/>
              </a:rPr>
              <a:t>K2Cr2o4</a:t>
            </a:r>
            <a:r>
              <a:rPr lang="ar-SA" b="1" dirty="0">
                <a:ea typeface="Calibri"/>
              </a:rPr>
              <a:t> في 80 سم3 من الماء المقطر وبعد ذلك اضف قطرات حتى يتكون راسب احمر دامي . رشح واكمل الحجم الى ( 100 ) سم3 بالماء المقطر . </a:t>
            </a:r>
            <a:endParaRPr lang="en-US" sz="2000" dirty="0">
              <a:ea typeface="Calibri"/>
              <a:cs typeface="Arial"/>
            </a:endParaRPr>
          </a:p>
          <a:p>
            <a:pPr algn="just">
              <a:lnSpc>
                <a:spcPct val="115000"/>
              </a:lnSpc>
              <a:spcAft>
                <a:spcPts val="1000"/>
              </a:spcAft>
            </a:pPr>
            <a:r>
              <a:rPr lang="ar-SA" b="1" dirty="0">
                <a:ea typeface="Calibri"/>
              </a:rPr>
              <a:t>7 – </a:t>
            </a:r>
            <a:r>
              <a:rPr lang="en-US" b="1" dirty="0">
                <a:ea typeface="Calibri"/>
                <a:cs typeface="Arial"/>
              </a:rPr>
              <a:t>KCN 10%</a:t>
            </a:r>
            <a:r>
              <a:rPr lang="en-US" b="1" dirty="0">
                <a:latin typeface="Arial"/>
                <a:ea typeface="Calibri"/>
                <a:cs typeface="Arial"/>
              </a:rPr>
              <a:t> </a:t>
            </a:r>
            <a:r>
              <a:rPr lang="ar-SA" b="1" dirty="0">
                <a:latin typeface="Arial"/>
                <a:ea typeface="Calibri"/>
              </a:rPr>
              <a:t>: اذب ( 17,7 ) غم من </a:t>
            </a:r>
            <a:r>
              <a:rPr lang="en-US" b="1" dirty="0">
                <a:ea typeface="Calibri"/>
                <a:cs typeface="Arial"/>
              </a:rPr>
              <a:t>KCN</a:t>
            </a:r>
            <a:r>
              <a:rPr lang="ar-SA" b="1" dirty="0">
                <a:ea typeface="Calibri"/>
              </a:rPr>
              <a:t> ( سيانيد البوتاسيوم ) في 100 غم ماء مقطر . </a:t>
            </a:r>
            <a:endParaRPr lang="en-US" sz="2000" dirty="0">
              <a:ea typeface="Calibri"/>
              <a:cs typeface="Arial"/>
            </a:endParaRPr>
          </a:p>
          <a:p>
            <a:pPr algn="just">
              <a:lnSpc>
                <a:spcPct val="115000"/>
              </a:lnSpc>
              <a:spcAft>
                <a:spcPts val="1000"/>
              </a:spcAft>
            </a:pPr>
            <a:r>
              <a:rPr lang="ar-SA" b="1" dirty="0">
                <a:ea typeface="Calibri"/>
              </a:rPr>
              <a:t>8 – كاشف صبغة </a:t>
            </a:r>
            <a:r>
              <a:rPr lang="ar-SA" b="1" dirty="0" err="1">
                <a:ea typeface="Calibri"/>
              </a:rPr>
              <a:t>التيتان</a:t>
            </a:r>
            <a:r>
              <a:rPr lang="ar-SA" b="1" dirty="0">
                <a:ea typeface="Calibri"/>
              </a:rPr>
              <a:t> الصفراء </a:t>
            </a:r>
            <a:r>
              <a:rPr lang="en-US" b="1" dirty="0">
                <a:ea typeface="Calibri"/>
                <a:cs typeface="Arial"/>
              </a:rPr>
              <a:t>Titan Yellow Solution</a:t>
            </a:r>
            <a:r>
              <a:rPr lang="ar-SA" b="1" dirty="0">
                <a:ea typeface="Calibri"/>
              </a:rPr>
              <a:t> اذب 0,15 غم من صبغة </a:t>
            </a:r>
            <a:r>
              <a:rPr lang="en-US" b="1" dirty="0">
                <a:ea typeface="Calibri"/>
                <a:cs typeface="Arial"/>
              </a:rPr>
              <a:t>Titan</a:t>
            </a:r>
            <a:r>
              <a:rPr lang="ar-SA" b="1" dirty="0">
                <a:ea typeface="Calibri"/>
              </a:rPr>
              <a:t> في ( 90 ) سم3 من الكحول </a:t>
            </a:r>
            <a:r>
              <a:rPr lang="ar-SA" b="1" dirty="0" err="1">
                <a:ea typeface="Calibri"/>
              </a:rPr>
              <a:t>الاثيلي</a:t>
            </a:r>
            <a:r>
              <a:rPr lang="ar-SA" b="1" dirty="0">
                <a:ea typeface="Calibri"/>
              </a:rPr>
              <a:t> او كحول </a:t>
            </a:r>
            <a:r>
              <a:rPr lang="en-US" b="1" dirty="0">
                <a:ea typeface="Calibri"/>
                <a:cs typeface="Arial"/>
              </a:rPr>
              <a:t>Isopropyl</a:t>
            </a:r>
            <a:r>
              <a:rPr lang="ar-SA" b="1" dirty="0">
                <a:ea typeface="Calibri"/>
              </a:rPr>
              <a:t> ثم اضف ( 10 ) سم3 من الماء المقطر .         </a:t>
            </a:r>
            <a:endParaRPr lang="en-US" sz="2000" dirty="0">
              <a:ea typeface="Calibri"/>
              <a:cs typeface="Arial"/>
            </a:endParaRPr>
          </a:p>
          <a:p>
            <a:pPr algn="just">
              <a:lnSpc>
                <a:spcPct val="115000"/>
              </a:lnSpc>
              <a:spcAft>
                <a:spcPts val="1000"/>
              </a:spcAft>
            </a:pPr>
            <a:r>
              <a:rPr lang="ar-SA" b="1" dirty="0">
                <a:ea typeface="Calibri"/>
              </a:rPr>
              <a:t> 9 – كاشف نسلر </a:t>
            </a:r>
            <a:r>
              <a:rPr lang="en-US" b="1" dirty="0" err="1">
                <a:ea typeface="Calibri"/>
                <a:cs typeface="Arial"/>
              </a:rPr>
              <a:t>Nesslar</a:t>
            </a:r>
            <a:r>
              <a:rPr lang="en-US" b="1" dirty="0">
                <a:ea typeface="Calibri"/>
                <a:cs typeface="Arial"/>
              </a:rPr>
              <a:t> indicator </a:t>
            </a:r>
            <a:r>
              <a:rPr lang="ar-SA" b="1" dirty="0">
                <a:ea typeface="Calibri"/>
              </a:rPr>
              <a:t> يحضر باذابة 8 غم ( </a:t>
            </a:r>
            <a:r>
              <a:rPr lang="en-US" b="1" dirty="0">
                <a:ea typeface="Calibri"/>
                <a:cs typeface="Arial"/>
              </a:rPr>
              <a:t>KI</a:t>
            </a:r>
            <a:r>
              <a:rPr lang="ar-SA" b="1" dirty="0">
                <a:ea typeface="Calibri"/>
              </a:rPr>
              <a:t> ) و 11,5غم من </a:t>
            </a:r>
            <a:r>
              <a:rPr lang="en-US" b="1" dirty="0">
                <a:ea typeface="Calibri"/>
                <a:cs typeface="Arial"/>
              </a:rPr>
              <a:t>HgI</a:t>
            </a:r>
            <a:r>
              <a:rPr lang="en-US" b="1" baseline="-25000" dirty="0">
                <a:ea typeface="Calibri"/>
                <a:cs typeface="Arial"/>
              </a:rPr>
              <a:t>2</a:t>
            </a:r>
            <a:r>
              <a:rPr lang="ar-SA" b="1" dirty="0">
                <a:ea typeface="Calibri"/>
              </a:rPr>
              <a:t> في 50 سم 3 من الماء المقطر ثم يضاف للمحلول 50 سم 3 من الماء </a:t>
            </a:r>
            <a:r>
              <a:rPr lang="en-US" b="1" dirty="0">
                <a:ea typeface="Calibri"/>
                <a:cs typeface="Arial"/>
              </a:rPr>
              <a:t>NaOH</a:t>
            </a:r>
            <a:r>
              <a:rPr lang="ar-SA" b="1" dirty="0">
                <a:ea typeface="Calibri"/>
              </a:rPr>
              <a:t> 6 عياري مع التحريك بهدوء لتامين الذوبان وبعدها بعدة ايام رشح واجمع الراشح لاستخدامه في الفحص .</a:t>
            </a:r>
            <a:endParaRPr lang="en-US" sz="2000" dirty="0">
              <a:ea typeface="Calibri"/>
              <a:cs typeface="Arial"/>
            </a:endParaRPr>
          </a:p>
          <a:p>
            <a:pPr algn="just">
              <a:lnSpc>
                <a:spcPct val="115000"/>
              </a:lnSpc>
              <a:spcAft>
                <a:spcPts val="1000"/>
              </a:spcAft>
            </a:pPr>
            <a:r>
              <a:rPr lang="ar-SA" b="1" dirty="0">
                <a:ea typeface="Calibri"/>
              </a:rPr>
              <a:t>الفحص السريع يعطي مؤشر نوعي </a:t>
            </a:r>
            <a:r>
              <a:rPr lang="en-US" b="1" dirty="0">
                <a:ea typeface="Calibri"/>
                <a:cs typeface="Arial"/>
              </a:rPr>
              <a:t>Qualitative</a:t>
            </a:r>
            <a:r>
              <a:rPr lang="ar-SA" b="1" dirty="0">
                <a:ea typeface="Calibri"/>
              </a:rPr>
              <a:t>على وجود او عدم وجود العنصر اما التحاليل الكيميائية فتعطي قيمة او كمية </a:t>
            </a:r>
            <a:r>
              <a:rPr lang="en-US" b="1" dirty="0">
                <a:ea typeface="Calibri"/>
                <a:cs typeface="Arial"/>
              </a:rPr>
              <a:t>Quantity</a:t>
            </a:r>
            <a:r>
              <a:rPr lang="ar-SA" b="1" dirty="0">
                <a:ea typeface="Calibri"/>
              </a:rPr>
              <a:t> العنصر في التربة </a:t>
            </a:r>
            <a:endParaRPr lang="en-US" sz="2000" dirty="0">
              <a:ea typeface="Calibri"/>
              <a:cs typeface="Arial"/>
            </a:endParaRPr>
          </a:p>
          <a:p>
            <a:endParaRPr lang="ar-IQ" dirty="0"/>
          </a:p>
        </p:txBody>
      </p:sp>
    </p:spTree>
    <p:extLst>
      <p:ext uri="{BB962C8B-B14F-4D97-AF65-F5344CB8AC3E}">
        <p14:creationId xmlns:p14="http://schemas.microsoft.com/office/powerpoint/2010/main" val="2776007286"/>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32500" lnSpcReduction="20000"/>
          </a:bodyPr>
          <a:lstStyle/>
          <a:p>
            <a:pPr algn="just">
              <a:lnSpc>
                <a:spcPct val="115000"/>
              </a:lnSpc>
              <a:spcAft>
                <a:spcPts val="1000"/>
              </a:spcAft>
            </a:pPr>
            <a:r>
              <a:rPr lang="ar-SA" b="1" dirty="0">
                <a:ea typeface="Calibri"/>
              </a:rPr>
              <a:t>طريقة العمل : </a:t>
            </a:r>
            <a:r>
              <a:rPr lang="en-US" b="1" dirty="0">
                <a:ea typeface="Calibri"/>
                <a:cs typeface="Arial"/>
              </a:rPr>
              <a:t>Procedure</a:t>
            </a:r>
            <a:endParaRPr lang="en-US" sz="2000" dirty="0">
              <a:ea typeface="Calibri"/>
              <a:cs typeface="Arial"/>
            </a:endParaRPr>
          </a:p>
          <a:p>
            <a:pPr algn="just">
              <a:lnSpc>
                <a:spcPct val="115000"/>
              </a:lnSpc>
              <a:spcAft>
                <a:spcPts val="1000"/>
              </a:spcAft>
            </a:pPr>
            <a:r>
              <a:rPr lang="ar-SA" b="1" dirty="0">
                <a:ea typeface="Calibri"/>
              </a:rPr>
              <a:t>زن 100 غم تربة جافة هوائيا واضف لها 200 سم3 من الماء المقطر والرج لمدة 10 دقائق ثم رشح واحتفظ بالراشح واجري عليه الفحوصات الاتية :</a:t>
            </a:r>
            <a:endParaRPr lang="en-US" sz="2000" dirty="0">
              <a:ea typeface="Calibri"/>
              <a:cs typeface="Arial"/>
            </a:endParaRPr>
          </a:p>
          <a:p>
            <a:pPr algn="just">
              <a:lnSpc>
                <a:spcPct val="115000"/>
              </a:lnSpc>
              <a:spcAft>
                <a:spcPts val="1000"/>
              </a:spcAft>
            </a:pPr>
            <a:r>
              <a:rPr lang="ar-SA" b="1" dirty="0">
                <a:ea typeface="Calibri"/>
              </a:rPr>
              <a:t> </a:t>
            </a:r>
            <a:endParaRPr lang="en-US" sz="2000" dirty="0">
              <a:ea typeface="Calibri"/>
              <a:cs typeface="Arial"/>
            </a:endParaRPr>
          </a:p>
          <a:p>
            <a:pPr algn="just">
              <a:lnSpc>
                <a:spcPct val="115000"/>
              </a:lnSpc>
              <a:spcAft>
                <a:spcPts val="1000"/>
              </a:spcAft>
            </a:pPr>
            <a:r>
              <a:rPr lang="ar-SA" b="1" dirty="0">
                <a:ea typeface="Calibri"/>
              </a:rPr>
              <a:t> </a:t>
            </a:r>
            <a:endParaRPr lang="en-US" sz="2000" dirty="0">
              <a:ea typeface="Calibri"/>
              <a:cs typeface="Arial"/>
            </a:endParaRPr>
          </a:p>
          <a:p>
            <a:pPr algn="just">
              <a:lnSpc>
                <a:spcPct val="115000"/>
              </a:lnSpc>
              <a:spcAft>
                <a:spcPts val="1000"/>
              </a:spcAft>
            </a:pPr>
            <a:r>
              <a:rPr lang="ar-SA" b="1" dirty="0">
                <a:ea typeface="Calibri"/>
              </a:rPr>
              <a:t>1 – فحص النترات في التربة : </a:t>
            </a:r>
            <a:r>
              <a:rPr lang="en-US" b="1" dirty="0">
                <a:ea typeface="Calibri"/>
                <a:cs typeface="Arial"/>
              </a:rPr>
              <a:t>Nitrate</a:t>
            </a:r>
            <a:endParaRPr lang="en-US" sz="2000" dirty="0">
              <a:ea typeface="Calibri"/>
              <a:cs typeface="Arial"/>
            </a:endParaRPr>
          </a:p>
          <a:p>
            <a:pPr algn="just">
              <a:lnSpc>
                <a:spcPct val="115000"/>
              </a:lnSpc>
              <a:spcAft>
                <a:spcPts val="1000"/>
              </a:spcAft>
            </a:pPr>
            <a:r>
              <a:rPr lang="ar-SA" b="1" dirty="0">
                <a:ea typeface="Calibri"/>
              </a:rPr>
              <a:t>خذ عدة قطرات من راشح التربة وضعه على لوحة بيضاء </a:t>
            </a:r>
            <a:r>
              <a:rPr lang="en-US" b="1" dirty="0">
                <a:ea typeface="Calibri"/>
                <a:cs typeface="Arial"/>
              </a:rPr>
              <a:t>Spot plate</a:t>
            </a:r>
            <a:r>
              <a:rPr lang="ar-SA" b="1" dirty="0">
                <a:ea typeface="Calibri"/>
              </a:rPr>
              <a:t> واضف 4 – 9 قطرات من </a:t>
            </a:r>
            <a:r>
              <a:rPr lang="en-US" b="1" dirty="0">
                <a:ea typeface="Calibri"/>
                <a:cs typeface="Arial"/>
              </a:rPr>
              <a:t>Diphenylamine</a:t>
            </a:r>
            <a:r>
              <a:rPr lang="ar-SA" b="1" dirty="0">
                <a:ea typeface="Calibri"/>
              </a:rPr>
              <a:t> وبعد دقيقتين رج المحلول فلون المحلول الازرق المتكون دليل وجود ايون النترات وتكون الكمية اكبر كلما كان اللون اغمق </a:t>
            </a:r>
            <a:r>
              <a:rPr lang="ar-SA" b="1" dirty="0" smtClean="0">
                <a:ea typeface="Calibri"/>
              </a:rPr>
              <a:t>.</a:t>
            </a:r>
            <a:r>
              <a:rPr lang="ar-SA" b="1" dirty="0">
                <a:ea typeface="Calibri"/>
              </a:rPr>
              <a:t> </a:t>
            </a:r>
            <a:endParaRPr lang="en-US" sz="2000" dirty="0">
              <a:ea typeface="Calibri"/>
              <a:cs typeface="Arial"/>
            </a:endParaRPr>
          </a:p>
          <a:p>
            <a:pPr algn="just">
              <a:lnSpc>
                <a:spcPct val="115000"/>
              </a:lnSpc>
              <a:spcAft>
                <a:spcPts val="1000"/>
              </a:spcAft>
            </a:pPr>
            <a:r>
              <a:rPr lang="ar-SA" b="1" dirty="0">
                <a:ea typeface="Calibri"/>
              </a:rPr>
              <a:t>2 – فحص الامونيوم في التربة </a:t>
            </a:r>
            <a:r>
              <a:rPr lang="en-US" b="1" dirty="0">
                <a:ea typeface="Calibri"/>
                <a:cs typeface="Arial"/>
              </a:rPr>
              <a:t>Ammonium:</a:t>
            </a:r>
            <a:endParaRPr lang="en-US" sz="2000" dirty="0">
              <a:ea typeface="Calibri"/>
              <a:cs typeface="Arial"/>
            </a:endParaRPr>
          </a:p>
          <a:p>
            <a:pPr algn="just">
              <a:lnSpc>
                <a:spcPct val="115000"/>
              </a:lnSpc>
              <a:spcAft>
                <a:spcPts val="1000"/>
              </a:spcAft>
            </a:pPr>
            <a:r>
              <a:rPr lang="ar-SA" b="1" dirty="0">
                <a:ea typeface="Calibri"/>
              </a:rPr>
              <a:t>خذ عدة قطرات من راشح التربة وضعه على </a:t>
            </a:r>
            <a:r>
              <a:rPr lang="en-US" b="1" dirty="0">
                <a:ea typeface="Calibri"/>
                <a:cs typeface="Arial"/>
              </a:rPr>
              <a:t>spot plate</a:t>
            </a:r>
            <a:r>
              <a:rPr lang="ar-SA" b="1" dirty="0">
                <a:ea typeface="Calibri"/>
              </a:rPr>
              <a:t> واضف عدة قطرات من محلول نسلر فعند تكون راسب احمر فان ذلك دليل على وجود الامونيوم وكمية الراسب دليل على كمية الامونيوم .</a:t>
            </a:r>
            <a:endParaRPr lang="en-US" sz="2000" dirty="0">
              <a:ea typeface="Calibri"/>
              <a:cs typeface="Arial"/>
            </a:endParaRPr>
          </a:p>
          <a:p>
            <a:pPr algn="just">
              <a:lnSpc>
                <a:spcPct val="115000"/>
              </a:lnSpc>
              <a:spcAft>
                <a:spcPts val="1000"/>
              </a:spcAft>
            </a:pPr>
            <a:r>
              <a:rPr lang="ar-SA" b="1" dirty="0">
                <a:ea typeface="Calibri"/>
              </a:rPr>
              <a:t>3 – فحص الفسفور في التربة : </a:t>
            </a:r>
            <a:r>
              <a:rPr lang="en-US" b="1" dirty="0">
                <a:ea typeface="Calibri"/>
                <a:cs typeface="Arial"/>
              </a:rPr>
              <a:t>Phosphorus</a:t>
            </a:r>
            <a:endParaRPr lang="en-US" sz="2000" dirty="0">
              <a:ea typeface="Calibri"/>
              <a:cs typeface="Arial"/>
            </a:endParaRPr>
          </a:p>
          <a:p>
            <a:pPr algn="just">
              <a:lnSpc>
                <a:spcPct val="115000"/>
              </a:lnSpc>
              <a:spcAft>
                <a:spcPts val="1000"/>
              </a:spcAft>
            </a:pPr>
            <a:r>
              <a:rPr lang="ar-SA" b="1" dirty="0">
                <a:ea typeface="Calibri"/>
              </a:rPr>
              <a:t>ضع في بيكر صغير الحجم 50 سم 3 او انبوبة اختبار 10 سم 3 من </a:t>
            </a:r>
            <a:r>
              <a:rPr lang="en-US" b="1" dirty="0" err="1">
                <a:ea typeface="Calibri"/>
                <a:cs typeface="Arial"/>
              </a:rPr>
              <a:t>Molybdate</a:t>
            </a:r>
            <a:r>
              <a:rPr lang="en-US" b="1" dirty="0">
                <a:ea typeface="Calibri"/>
                <a:cs typeface="Arial"/>
              </a:rPr>
              <a:t> reagent </a:t>
            </a:r>
            <a:r>
              <a:rPr lang="ar-SA" b="1" dirty="0">
                <a:ea typeface="Calibri"/>
              </a:rPr>
              <a:t> ثم اضف الى هذا المحلول 3 سم 3 من راشح التربة . ثم اضف ذرات قليلة من مادة كلوريد </a:t>
            </a:r>
            <a:r>
              <a:rPr lang="ar-SA" b="1" dirty="0" err="1">
                <a:ea typeface="Calibri"/>
              </a:rPr>
              <a:t>القصديروز</a:t>
            </a:r>
            <a:r>
              <a:rPr lang="ar-SA" b="1" dirty="0">
                <a:ea typeface="Calibri"/>
              </a:rPr>
              <a:t> الجافة </a:t>
            </a:r>
            <a:r>
              <a:rPr lang="en-US" b="1" dirty="0">
                <a:ea typeface="Calibri"/>
                <a:cs typeface="Arial"/>
              </a:rPr>
              <a:t>Stannous chloride</a:t>
            </a:r>
            <a:r>
              <a:rPr lang="en-US" b="1" dirty="0">
                <a:latin typeface="Arial"/>
                <a:ea typeface="Calibri"/>
                <a:cs typeface="Arial"/>
              </a:rPr>
              <a:t> </a:t>
            </a:r>
            <a:r>
              <a:rPr lang="ar-SA" b="1" dirty="0">
                <a:latin typeface="Arial"/>
                <a:ea typeface="Calibri"/>
              </a:rPr>
              <a:t>ثم امزج المحلول برجه برفق ولاحظ اللون الازرق الغامق دليل على وجود فسفور عالي في التربة اما اللون الاصفر دلالة على وجود فسفور قليل في التربة .</a:t>
            </a:r>
            <a:endParaRPr lang="en-US" sz="2000" dirty="0">
              <a:ea typeface="Calibri"/>
              <a:cs typeface="Arial"/>
            </a:endParaRPr>
          </a:p>
          <a:p>
            <a:endParaRPr lang="ar-IQ" dirty="0"/>
          </a:p>
        </p:txBody>
      </p:sp>
    </p:spTree>
    <p:extLst>
      <p:ext uri="{BB962C8B-B14F-4D97-AF65-F5344CB8AC3E}">
        <p14:creationId xmlns:p14="http://schemas.microsoft.com/office/powerpoint/2010/main" val="3282414380"/>
      </p:ext>
    </p:extLst>
  </p:cSld>
  <p:clrMapOvr>
    <a:masterClrMapping/>
  </p:clrMapOvr>
  <mc:AlternateContent xmlns:mc="http://schemas.openxmlformats.org/markup-compatibility/2006" xmlns:p14="http://schemas.microsoft.com/office/powerpoint/2010/main">
    <mc:Choice Requires="p14">
      <p:transition spd="slow" p14:dur="1100">
        <p14:switch dir="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32500" lnSpcReduction="20000"/>
          </a:bodyPr>
          <a:lstStyle/>
          <a:p>
            <a:pPr algn="just">
              <a:lnSpc>
                <a:spcPct val="115000"/>
              </a:lnSpc>
              <a:spcAft>
                <a:spcPts val="1000"/>
              </a:spcAft>
            </a:pPr>
            <a:r>
              <a:rPr lang="ar-SA" b="1" dirty="0">
                <a:ea typeface="Calibri"/>
              </a:rPr>
              <a:t>4 – فحص البوتاسيوم في التربة : </a:t>
            </a:r>
            <a:r>
              <a:rPr lang="en-US" b="1" dirty="0">
                <a:ea typeface="Calibri"/>
                <a:cs typeface="Arial"/>
              </a:rPr>
              <a:t>Potassium</a:t>
            </a:r>
            <a:endParaRPr lang="en-US" sz="2000" dirty="0">
              <a:ea typeface="Calibri"/>
              <a:cs typeface="Arial"/>
            </a:endParaRPr>
          </a:p>
          <a:p>
            <a:pPr algn="just">
              <a:lnSpc>
                <a:spcPct val="115000"/>
              </a:lnSpc>
              <a:spcAft>
                <a:spcPts val="1000"/>
              </a:spcAft>
            </a:pPr>
            <a:r>
              <a:rPr lang="ar-SA" b="1" dirty="0">
                <a:ea typeface="Calibri"/>
              </a:rPr>
              <a:t>خذ 10 سم 3 من محلول </a:t>
            </a:r>
            <a:r>
              <a:rPr lang="en-US" b="1" dirty="0">
                <a:ea typeface="Calibri"/>
                <a:cs typeface="Arial"/>
              </a:rPr>
              <a:t>Sodium </a:t>
            </a:r>
            <a:r>
              <a:rPr lang="en-US" b="1" dirty="0" err="1">
                <a:ea typeface="Calibri"/>
                <a:cs typeface="Arial"/>
              </a:rPr>
              <a:t>Cobaltinitrite</a:t>
            </a:r>
            <a:r>
              <a:rPr lang="en-US" b="1" dirty="0">
                <a:ea typeface="Calibri"/>
                <a:cs typeface="Arial"/>
              </a:rPr>
              <a:t> Reagent </a:t>
            </a:r>
            <a:r>
              <a:rPr lang="ar-SA" b="1" dirty="0">
                <a:ea typeface="Calibri"/>
              </a:rPr>
              <a:t> ( نتريت الصوديوم </a:t>
            </a:r>
            <a:r>
              <a:rPr lang="ar-SA" b="1" dirty="0" err="1">
                <a:ea typeface="Calibri"/>
              </a:rPr>
              <a:t>الكوبلتية</a:t>
            </a:r>
            <a:r>
              <a:rPr lang="ar-SA" b="1" dirty="0">
                <a:ea typeface="Calibri"/>
              </a:rPr>
              <a:t> ) في بيكر او انبوبة اختبار واضف اليها 2 سم 3 من راشح التربة . رج جيدا لمدة دقيقة ثم اضف 2,5 سم 3 من الكحول </a:t>
            </a:r>
            <a:r>
              <a:rPr lang="ar-SA" b="1" dirty="0" err="1">
                <a:ea typeface="Calibri"/>
              </a:rPr>
              <a:t>الاثيلي</a:t>
            </a:r>
            <a:r>
              <a:rPr lang="ar-SA" b="1" dirty="0">
                <a:ea typeface="Calibri"/>
              </a:rPr>
              <a:t> بواسطة ماصة مدرجة ثم امزج جيدا وبعد 3 دقائق تحصل على لون عكر دليل على وجود ايون البوتاسيوم بكثرة واللون الصافي غير العكر دليل نقص البوتاسيوم في التربة .</a:t>
            </a:r>
            <a:endParaRPr lang="en-US" sz="2000" dirty="0">
              <a:ea typeface="Calibri"/>
              <a:cs typeface="Arial"/>
            </a:endParaRPr>
          </a:p>
          <a:p>
            <a:pPr algn="just">
              <a:lnSpc>
                <a:spcPct val="115000"/>
              </a:lnSpc>
              <a:spcAft>
                <a:spcPts val="1000"/>
              </a:spcAft>
            </a:pPr>
            <a:r>
              <a:rPr lang="ar-SA" b="1" dirty="0">
                <a:ea typeface="Calibri"/>
              </a:rPr>
              <a:t>5 – فحص الكلوريد في التربة : </a:t>
            </a:r>
            <a:r>
              <a:rPr lang="en-US" b="1" dirty="0">
                <a:ea typeface="Calibri"/>
                <a:cs typeface="Arial"/>
              </a:rPr>
              <a:t>chloride</a:t>
            </a:r>
            <a:endParaRPr lang="en-US" sz="2000" dirty="0">
              <a:ea typeface="Calibri"/>
              <a:cs typeface="Arial"/>
            </a:endParaRPr>
          </a:p>
          <a:p>
            <a:pPr algn="just">
              <a:lnSpc>
                <a:spcPct val="115000"/>
              </a:lnSpc>
              <a:spcAft>
                <a:spcPts val="1000"/>
              </a:spcAft>
            </a:pPr>
            <a:r>
              <a:rPr lang="ar-SA" b="1" dirty="0">
                <a:ea typeface="Calibri"/>
              </a:rPr>
              <a:t>خذ 5 سم 3 من راشح التربة اضف اليه بضع قطرات من دليل كرومات البوتاسيوم ثم اضف عدة قطرات من نترات الفضة ولاحظ الراسب المتكون . كمية الراسب تزداد بزيادة الكلوريد في التربة . </a:t>
            </a:r>
            <a:endParaRPr lang="en-US" sz="2000" dirty="0">
              <a:ea typeface="Calibri"/>
              <a:cs typeface="Arial"/>
            </a:endParaRPr>
          </a:p>
          <a:p>
            <a:pPr algn="just">
              <a:lnSpc>
                <a:spcPct val="115000"/>
              </a:lnSpc>
              <a:spcAft>
                <a:spcPts val="1000"/>
              </a:spcAft>
            </a:pPr>
            <a:r>
              <a:rPr lang="ar-SA" b="1" dirty="0">
                <a:ea typeface="Calibri"/>
              </a:rPr>
              <a:t>6 – فحص الحديد في التربة : </a:t>
            </a:r>
            <a:r>
              <a:rPr lang="en-US" b="1" dirty="0">
                <a:ea typeface="Calibri"/>
                <a:cs typeface="Arial"/>
              </a:rPr>
              <a:t>Iron</a:t>
            </a:r>
            <a:endParaRPr lang="en-US" sz="2000" dirty="0">
              <a:ea typeface="Calibri"/>
              <a:cs typeface="Arial"/>
            </a:endParaRPr>
          </a:p>
          <a:p>
            <a:pPr algn="just">
              <a:lnSpc>
                <a:spcPct val="115000"/>
              </a:lnSpc>
              <a:spcAft>
                <a:spcPts val="1000"/>
              </a:spcAft>
            </a:pPr>
            <a:r>
              <a:rPr lang="ar-SA" b="1" dirty="0">
                <a:ea typeface="Calibri"/>
              </a:rPr>
              <a:t>خذ 5 سم3 من راشح التربة واضف اليه عدة قطرات من محلول سيانيد البوتاسيوم </a:t>
            </a:r>
            <a:r>
              <a:rPr lang="en-US" b="1" dirty="0">
                <a:ea typeface="Calibri"/>
                <a:cs typeface="Arial"/>
              </a:rPr>
              <a:t>KCN</a:t>
            </a:r>
            <a:r>
              <a:rPr lang="ar-SA" b="1" dirty="0">
                <a:ea typeface="Calibri"/>
              </a:rPr>
              <a:t> تركيز 10 % فيتكون لون اخضر مزرق او احمر دلالة على وجود ايون الحديد .</a:t>
            </a:r>
            <a:endParaRPr lang="en-US" sz="2000" dirty="0">
              <a:ea typeface="Calibri"/>
              <a:cs typeface="Arial"/>
            </a:endParaRPr>
          </a:p>
          <a:p>
            <a:pPr algn="just">
              <a:lnSpc>
                <a:spcPct val="115000"/>
              </a:lnSpc>
              <a:spcAft>
                <a:spcPts val="1000"/>
              </a:spcAft>
            </a:pPr>
            <a:r>
              <a:rPr lang="ar-SA" b="1" dirty="0">
                <a:ea typeface="Calibri"/>
              </a:rPr>
              <a:t> </a:t>
            </a:r>
            <a:endParaRPr lang="en-US" sz="2000" dirty="0">
              <a:ea typeface="Calibri"/>
              <a:cs typeface="Arial"/>
            </a:endParaRPr>
          </a:p>
          <a:p>
            <a:pPr algn="just">
              <a:lnSpc>
                <a:spcPct val="115000"/>
              </a:lnSpc>
              <a:spcAft>
                <a:spcPts val="1000"/>
              </a:spcAft>
            </a:pPr>
            <a:r>
              <a:rPr lang="ar-SA" b="1" dirty="0">
                <a:ea typeface="Calibri"/>
              </a:rPr>
              <a:t> </a:t>
            </a:r>
            <a:endParaRPr lang="en-US" sz="2000" dirty="0">
              <a:ea typeface="Calibri"/>
              <a:cs typeface="Arial"/>
            </a:endParaRPr>
          </a:p>
          <a:p>
            <a:pPr algn="just">
              <a:lnSpc>
                <a:spcPct val="115000"/>
              </a:lnSpc>
              <a:spcAft>
                <a:spcPts val="1000"/>
              </a:spcAft>
            </a:pPr>
            <a:r>
              <a:rPr lang="ar-SA" b="1" dirty="0">
                <a:ea typeface="Calibri"/>
              </a:rPr>
              <a:t>7 – فحص الكالسيوم في التربة : </a:t>
            </a:r>
            <a:r>
              <a:rPr lang="en-US" b="1" dirty="0">
                <a:ea typeface="Calibri"/>
                <a:cs typeface="Arial"/>
              </a:rPr>
              <a:t>Calcium</a:t>
            </a:r>
            <a:r>
              <a:rPr lang="en-US" b="1" dirty="0">
                <a:latin typeface="Arial"/>
                <a:ea typeface="Calibri"/>
                <a:cs typeface="Arial"/>
              </a:rPr>
              <a:t> </a:t>
            </a:r>
            <a:endParaRPr lang="en-US" sz="2000" dirty="0">
              <a:ea typeface="Calibri"/>
              <a:cs typeface="Arial"/>
            </a:endParaRPr>
          </a:p>
          <a:p>
            <a:pPr algn="just">
              <a:lnSpc>
                <a:spcPct val="115000"/>
              </a:lnSpc>
              <a:spcAft>
                <a:spcPts val="1000"/>
              </a:spcAft>
            </a:pPr>
            <a:r>
              <a:rPr lang="ar-SA" b="1" dirty="0">
                <a:ea typeface="Calibri"/>
              </a:rPr>
              <a:t>خذ 2 سم3 من راشح التربة واضف اليه 2 – 5 قطرة من </a:t>
            </a:r>
            <a:r>
              <a:rPr lang="ar-SA" b="1" dirty="0" err="1">
                <a:ea typeface="Calibri"/>
              </a:rPr>
              <a:t>اوكزالات</a:t>
            </a:r>
            <a:r>
              <a:rPr lang="ar-SA" b="1" dirty="0">
                <a:ea typeface="Calibri"/>
              </a:rPr>
              <a:t> الامونيوم في انبوبة اختبار ورج الخليط جيدا فيتكون راسب ابيض دلالة على وجود ايون الكالسيوم .</a:t>
            </a:r>
            <a:endParaRPr lang="en-US" sz="2000" dirty="0">
              <a:ea typeface="Calibri"/>
              <a:cs typeface="Arial"/>
            </a:endParaRPr>
          </a:p>
          <a:p>
            <a:pPr algn="just">
              <a:lnSpc>
                <a:spcPct val="115000"/>
              </a:lnSpc>
              <a:spcAft>
                <a:spcPts val="1000"/>
              </a:spcAft>
            </a:pPr>
            <a:r>
              <a:rPr lang="ar-SA" b="1" dirty="0">
                <a:ea typeface="Calibri"/>
              </a:rPr>
              <a:t>8 – الكشف عن المغنيسيوم في التربة : </a:t>
            </a:r>
            <a:r>
              <a:rPr lang="en-US" b="1" dirty="0">
                <a:ea typeface="Calibri"/>
                <a:cs typeface="Arial"/>
              </a:rPr>
              <a:t>Magnesium</a:t>
            </a:r>
            <a:r>
              <a:rPr lang="en-US" b="1" dirty="0">
                <a:latin typeface="Arial"/>
                <a:ea typeface="Calibri"/>
                <a:cs typeface="Arial"/>
              </a:rPr>
              <a:t> </a:t>
            </a:r>
            <a:endParaRPr lang="en-US" sz="2000" dirty="0">
              <a:ea typeface="Calibri"/>
              <a:cs typeface="Arial"/>
            </a:endParaRPr>
          </a:p>
          <a:p>
            <a:pPr algn="just">
              <a:lnSpc>
                <a:spcPct val="115000"/>
              </a:lnSpc>
              <a:spcAft>
                <a:spcPts val="1000"/>
              </a:spcAft>
            </a:pPr>
            <a:r>
              <a:rPr lang="ar-SA" b="1" dirty="0">
                <a:ea typeface="Calibri"/>
              </a:rPr>
              <a:t>خذ 2 سم3 من راشح التربة واضف اليه 2 – 3 قطرة من صبغة </a:t>
            </a:r>
            <a:r>
              <a:rPr lang="en-US" b="1" dirty="0">
                <a:ea typeface="Calibri"/>
                <a:cs typeface="Arial"/>
              </a:rPr>
              <a:t>Titan</a:t>
            </a:r>
            <a:r>
              <a:rPr lang="ar-SA" b="1" dirty="0">
                <a:ea typeface="Calibri"/>
              </a:rPr>
              <a:t> الصفراء ثم اضف 1 – 3 قطرة من محلول هيدروكسيد الصوديوم </a:t>
            </a:r>
            <a:r>
              <a:rPr lang="en-US" b="1" dirty="0">
                <a:ea typeface="Calibri"/>
                <a:cs typeface="Arial"/>
              </a:rPr>
              <a:t>NaOH</a:t>
            </a:r>
            <a:r>
              <a:rPr lang="ar-SA" b="1" dirty="0">
                <a:ea typeface="Calibri"/>
              </a:rPr>
              <a:t> المخفف 5 % ثم رج الخليط جيدا فعند تكون اللون الاحمر الغامق دلالة على وجود المغنيسيوم في التربة بكثرة وعند تكون اللون البرتقالي دلالة على قلة المغنيسيوم وعند تكون اللون الاصفر دلالة على عدم وجود المغنيسيوم في التربة .</a:t>
            </a:r>
            <a:endParaRPr lang="en-US" sz="2000">
              <a:ea typeface="Calibri"/>
              <a:cs typeface="Arial"/>
            </a:endParaRPr>
          </a:p>
          <a:p>
            <a:endParaRPr lang="ar-IQ"/>
          </a:p>
        </p:txBody>
      </p:sp>
    </p:spTree>
    <p:extLst>
      <p:ext uri="{BB962C8B-B14F-4D97-AF65-F5344CB8AC3E}">
        <p14:creationId xmlns:p14="http://schemas.microsoft.com/office/powerpoint/2010/main" val="3308479310"/>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محاضرة : 4</a:t>
            </a:r>
            <a:r>
              <a:rPr lang="ar-SA" b="1" u="sng" dirty="0">
                <a:solidFill>
                  <a:srgbClr val="000000"/>
                </a:solidFill>
                <a:latin typeface="Times New Roman"/>
                <a:ea typeface="Times New Roman"/>
              </a:rPr>
              <a:t>طرائق إضافة الأسمدة</a:t>
            </a:r>
            <a:r>
              <a:rPr lang="ar-SA" b="1" dirty="0">
                <a:solidFill>
                  <a:srgbClr val="000000"/>
                </a:solidFill>
                <a:latin typeface="Times New Roman"/>
                <a:ea typeface="Times New Roman"/>
              </a:rPr>
              <a:t>: </a:t>
            </a:r>
            <a:r>
              <a:rPr lang="en-US" sz="2400" dirty="0">
                <a:latin typeface="Times New Roman"/>
                <a:ea typeface="Times New Roman"/>
              </a:rPr>
              <a:t/>
            </a:r>
            <a:br>
              <a:rPr lang="en-US" sz="2400" dirty="0">
                <a:latin typeface="Times New Roman"/>
                <a:ea typeface="Times New Roman"/>
              </a:rPr>
            </a:br>
            <a:endParaRPr lang="ar-IQ" dirty="0"/>
          </a:p>
        </p:txBody>
      </p:sp>
      <p:sp>
        <p:nvSpPr>
          <p:cNvPr id="3" name="عنصر نائب للمحتوى 2"/>
          <p:cNvSpPr>
            <a:spLocks noGrp="1"/>
          </p:cNvSpPr>
          <p:nvPr>
            <p:ph idx="1"/>
          </p:nvPr>
        </p:nvSpPr>
        <p:spPr/>
        <p:txBody>
          <a:bodyPr>
            <a:normAutofit fontScale="77500" lnSpcReduction="20000"/>
          </a:bodyPr>
          <a:lstStyle/>
          <a:p>
            <a:pPr algn="just"/>
            <a:r>
              <a:rPr lang="ar-SA" b="1" dirty="0">
                <a:solidFill>
                  <a:srgbClr val="000000"/>
                </a:solidFill>
                <a:latin typeface="Times New Roman"/>
                <a:ea typeface="Times New Roman"/>
              </a:rPr>
              <a:t>إضافة الأسمدة الصلبة :هناك عدد من الخيارات تشمل الإضافة السطحية او تحت السطحية و الإضافة قبل او عند او بعد الزراعة.</a:t>
            </a:r>
            <a:endParaRPr lang="en-US" sz="2400" dirty="0">
              <a:latin typeface="Times New Roman"/>
              <a:ea typeface="Times New Roman"/>
            </a:endParaRPr>
          </a:p>
          <a:p>
            <a:pPr algn="just"/>
            <a:r>
              <a:rPr lang="ar-SA" b="1" dirty="0">
                <a:solidFill>
                  <a:srgbClr val="000000"/>
                </a:solidFill>
                <a:latin typeface="Times New Roman"/>
                <a:ea typeface="Times New Roman"/>
              </a:rPr>
              <a:t>      </a:t>
            </a:r>
            <a:r>
              <a:rPr lang="ar-SA" b="1" u="sng" dirty="0">
                <a:solidFill>
                  <a:srgbClr val="000000"/>
                </a:solidFill>
                <a:latin typeface="Times New Roman"/>
                <a:ea typeface="Times New Roman"/>
              </a:rPr>
              <a:t>الإضافة قبل الزراعة</a:t>
            </a:r>
            <a:r>
              <a:rPr lang="ar-SA" b="1" dirty="0">
                <a:solidFill>
                  <a:srgbClr val="000000"/>
                </a:solidFill>
                <a:latin typeface="Times New Roman"/>
                <a:ea typeface="Times New Roman"/>
              </a:rPr>
              <a:t> :  </a:t>
            </a:r>
            <a:endParaRPr lang="en-US" sz="2400" dirty="0">
              <a:latin typeface="Times New Roman"/>
              <a:ea typeface="Times New Roman"/>
            </a:endParaRPr>
          </a:p>
          <a:p>
            <a:pPr algn="just"/>
            <a:r>
              <a:rPr lang="ar-SA" b="1" dirty="0">
                <a:solidFill>
                  <a:srgbClr val="000000"/>
                </a:solidFill>
                <a:latin typeface="Times New Roman"/>
                <a:ea typeface="Times New Roman"/>
              </a:rPr>
              <a:t>        وتشمل النثر (</a:t>
            </a:r>
            <a:r>
              <a:rPr lang="en-US" b="1" dirty="0">
                <a:solidFill>
                  <a:srgbClr val="000000"/>
                </a:solidFill>
                <a:latin typeface="Times New Roman"/>
                <a:ea typeface="Times New Roman"/>
              </a:rPr>
              <a:t>Broadcast</a:t>
            </a:r>
            <a:r>
              <a:rPr lang="ar-SA" b="1" dirty="0">
                <a:solidFill>
                  <a:srgbClr val="000000"/>
                </a:solidFill>
                <a:latin typeface="Times New Roman"/>
                <a:ea typeface="Times New Roman"/>
              </a:rPr>
              <a:t>) :تضاف العناصر </a:t>
            </a:r>
            <a:r>
              <a:rPr lang="ar-SY" b="1" dirty="0">
                <a:solidFill>
                  <a:srgbClr val="000000"/>
                </a:solidFill>
                <a:latin typeface="Times New Roman"/>
                <a:ea typeface="Times New Roman"/>
              </a:rPr>
              <a:t>المغذية</a:t>
            </a:r>
            <a:r>
              <a:rPr lang="ar-SA" b="1" dirty="0">
                <a:solidFill>
                  <a:srgbClr val="000000"/>
                </a:solidFill>
                <a:latin typeface="Times New Roman"/>
                <a:ea typeface="Times New Roman"/>
              </a:rPr>
              <a:t> بشكل متساوي على سطح التربة. وهنا ممكن ان تخلط مع السطح او تترك بدون خلط والافضل هو الخلط من خلال الحراثة.</a:t>
            </a:r>
            <a:endParaRPr lang="en-US" sz="2400" dirty="0">
              <a:latin typeface="Times New Roman"/>
              <a:ea typeface="Times New Roman"/>
            </a:endParaRPr>
          </a:p>
          <a:p>
            <a:pPr algn="just"/>
            <a:r>
              <a:rPr lang="ar-SA" b="1" dirty="0">
                <a:solidFill>
                  <a:srgbClr val="000000"/>
                </a:solidFill>
                <a:latin typeface="Times New Roman"/>
                <a:ea typeface="Times New Roman"/>
              </a:rPr>
              <a:t>      الاضافة عند الزراعة (  </a:t>
            </a:r>
            <a:r>
              <a:rPr lang="en-US" b="1" dirty="0">
                <a:solidFill>
                  <a:srgbClr val="000000"/>
                </a:solidFill>
                <a:latin typeface="Times New Roman"/>
                <a:ea typeface="Times New Roman"/>
              </a:rPr>
              <a:t>Banding</a:t>
            </a:r>
            <a:r>
              <a:rPr lang="ar-SA" b="1" dirty="0">
                <a:solidFill>
                  <a:srgbClr val="000000"/>
                </a:solidFill>
                <a:latin typeface="Times New Roman"/>
                <a:ea typeface="Times New Roman"/>
              </a:rPr>
              <a:t>  )وهنا من المفضل الاضافة بمسافة </a:t>
            </a:r>
            <a:r>
              <a:rPr lang="en-US" b="1" dirty="0">
                <a:solidFill>
                  <a:srgbClr val="000000"/>
                </a:solidFill>
                <a:latin typeface="Times New Roman"/>
                <a:ea typeface="Times New Roman"/>
              </a:rPr>
              <a:t>7.5-2.5</a:t>
            </a:r>
            <a:r>
              <a:rPr lang="ar-SA" b="1" dirty="0">
                <a:solidFill>
                  <a:srgbClr val="000000"/>
                </a:solidFill>
                <a:latin typeface="Times New Roman"/>
                <a:ea typeface="Times New Roman"/>
              </a:rPr>
              <a:t> سم الى جانب او تحت البذرة وبعمق </a:t>
            </a:r>
            <a:r>
              <a:rPr lang="en-US" b="1" dirty="0">
                <a:solidFill>
                  <a:srgbClr val="000000"/>
                </a:solidFill>
                <a:latin typeface="Times New Roman"/>
                <a:ea typeface="Times New Roman"/>
              </a:rPr>
              <a:t>5.0-2.5</a:t>
            </a:r>
            <a:r>
              <a:rPr lang="ar-SA" b="1" dirty="0">
                <a:solidFill>
                  <a:srgbClr val="000000"/>
                </a:solidFill>
                <a:latin typeface="Times New Roman"/>
                <a:ea typeface="Times New Roman"/>
              </a:rPr>
              <a:t> سم. او بعمل خط مواز لخط البذار وبمسافة معينة ويوضع السماد فيه(وهنا المسافة بين خطوط الزراعة ).</a:t>
            </a:r>
            <a:endParaRPr lang="en-US" sz="2400" dirty="0">
              <a:latin typeface="Times New Roman"/>
              <a:ea typeface="Times New Roman"/>
            </a:endParaRPr>
          </a:p>
          <a:p>
            <a:pPr algn="just"/>
            <a:r>
              <a:rPr lang="ar-SA" b="1" dirty="0">
                <a:solidFill>
                  <a:srgbClr val="000000"/>
                </a:solidFill>
                <a:latin typeface="Times New Roman"/>
                <a:ea typeface="Times New Roman"/>
              </a:rPr>
              <a:t>او تتم الاضافة بعمل حزمة حول البذرة وهذا شائع مع المحاصيل التي تزرع على مسافات بين جورة واخرى.</a:t>
            </a:r>
            <a:endParaRPr lang="en-US" sz="2400" dirty="0">
              <a:latin typeface="Times New Roman"/>
              <a:ea typeface="Times New Roman"/>
            </a:endParaRPr>
          </a:p>
          <a:p>
            <a:pPr algn="just"/>
            <a:r>
              <a:rPr lang="ar-SA" b="1" dirty="0">
                <a:solidFill>
                  <a:srgbClr val="000000"/>
                </a:solidFill>
                <a:latin typeface="Times New Roman"/>
                <a:ea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14993009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55000" lnSpcReduction="20000"/>
          </a:bodyPr>
          <a:lstStyle/>
          <a:p>
            <a:pPr algn="just"/>
            <a:r>
              <a:rPr lang="ar-SA" b="1" u="sng" dirty="0">
                <a:solidFill>
                  <a:srgbClr val="000000"/>
                </a:solidFill>
                <a:latin typeface="Times New Roman"/>
                <a:ea typeface="Times New Roman"/>
              </a:rPr>
              <a:t>الإضافة بعد الزراعة</a:t>
            </a:r>
            <a:r>
              <a:rPr lang="ar-SA" b="1" dirty="0">
                <a:solidFill>
                  <a:srgbClr val="000000"/>
                </a:solidFill>
                <a:latin typeface="Times New Roman"/>
                <a:ea typeface="Times New Roman"/>
              </a:rPr>
              <a:t>:</a:t>
            </a:r>
            <a:endParaRPr lang="en-US" sz="2400" dirty="0">
              <a:latin typeface="Times New Roman"/>
              <a:ea typeface="Times New Roman"/>
            </a:endParaRPr>
          </a:p>
          <a:p>
            <a:pPr algn="just"/>
            <a:r>
              <a:rPr lang="ar-SA" b="1" dirty="0">
                <a:solidFill>
                  <a:srgbClr val="000000"/>
                </a:solidFill>
                <a:latin typeface="Times New Roman"/>
                <a:ea typeface="Times New Roman"/>
              </a:rPr>
              <a:t>      وهنا ممكن ان تضاف الاسمدة فوق النباتات كما هو الحال بما يسمى بالاضافة الفوقية(</a:t>
            </a:r>
            <a:r>
              <a:rPr lang="en-US" b="1" dirty="0">
                <a:solidFill>
                  <a:srgbClr val="000000"/>
                </a:solidFill>
                <a:latin typeface="Times New Roman"/>
                <a:ea typeface="Times New Roman"/>
              </a:rPr>
              <a:t>Top dressing</a:t>
            </a:r>
            <a:r>
              <a:rPr lang="ar-SA" b="1" dirty="0">
                <a:solidFill>
                  <a:srgbClr val="000000"/>
                </a:solidFill>
                <a:latin typeface="Times New Roman"/>
                <a:ea typeface="Times New Roman"/>
              </a:rPr>
              <a:t>) لاسيما بالنسبة لاضافة النتروجين لساحات المروج والمسطحات الخضراء.</a:t>
            </a:r>
            <a:endParaRPr lang="en-US" sz="2400" dirty="0">
              <a:latin typeface="Times New Roman"/>
              <a:ea typeface="Times New Roman"/>
            </a:endParaRPr>
          </a:p>
          <a:p>
            <a:pPr algn="just"/>
            <a:r>
              <a:rPr lang="ar-SA" b="1" dirty="0">
                <a:solidFill>
                  <a:srgbClr val="000000"/>
                </a:solidFill>
                <a:latin typeface="Times New Roman"/>
                <a:ea typeface="Times New Roman"/>
              </a:rPr>
              <a:t>     الاضافة الجانبية او التلقيم او الحزم وهي طريقة شائعة الاستعمال للدفعات المختلفة للسماد ولمحاصيل الخضر بشكل خاص.</a:t>
            </a:r>
            <a:endParaRPr lang="en-US" sz="2400" dirty="0">
              <a:latin typeface="Times New Roman"/>
              <a:ea typeface="Times New Roman"/>
            </a:endParaRPr>
          </a:p>
          <a:p>
            <a:pPr algn="just"/>
            <a:r>
              <a:rPr lang="ar-SA" b="1" dirty="0">
                <a:solidFill>
                  <a:srgbClr val="000000"/>
                </a:solidFill>
                <a:latin typeface="Times New Roman"/>
                <a:ea typeface="Times New Roman"/>
              </a:rPr>
              <a:t>الدليل الملحي </a:t>
            </a:r>
            <a:r>
              <a:rPr lang="en-US" b="1" dirty="0">
                <a:solidFill>
                  <a:srgbClr val="000000"/>
                </a:solidFill>
                <a:latin typeface="Times New Roman"/>
                <a:ea typeface="Times New Roman"/>
              </a:rPr>
              <a:t> :Salt index </a:t>
            </a:r>
            <a:endParaRPr lang="en-US" sz="2400" dirty="0">
              <a:latin typeface="Times New Roman"/>
              <a:ea typeface="Times New Roman"/>
            </a:endParaRPr>
          </a:p>
          <a:p>
            <a:pPr algn="just"/>
            <a:r>
              <a:rPr lang="ar-IQ" b="1" dirty="0">
                <a:solidFill>
                  <a:srgbClr val="000000"/>
                </a:solidFill>
                <a:latin typeface="Times New Roman"/>
                <a:ea typeface="Times New Roman"/>
              </a:rPr>
              <a:t>       </a:t>
            </a:r>
            <a:r>
              <a:rPr lang="ar-SA" b="1" dirty="0">
                <a:solidFill>
                  <a:srgbClr val="000000"/>
                </a:solidFill>
                <a:latin typeface="Times New Roman"/>
                <a:ea typeface="Times New Roman"/>
              </a:rPr>
              <a:t> التركيز العالي </a:t>
            </a:r>
            <a:r>
              <a:rPr lang="ar-SA" b="1" dirty="0" err="1">
                <a:solidFill>
                  <a:srgbClr val="000000"/>
                </a:solidFill>
                <a:latin typeface="Times New Roman"/>
                <a:ea typeface="Times New Roman"/>
              </a:rPr>
              <a:t>للاملاح</a:t>
            </a:r>
            <a:r>
              <a:rPr lang="ar-SA" b="1" dirty="0">
                <a:solidFill>
                  <a:srgbClr val="000000"/>
                </a:solidFill>
                <a:latin typeface="Times New Roman"/>
                <a:ea typeface="Times New Roman"/>
              </a:rPr>
              <a:t> التي تكون في تماس مع الجذور او مع البذور عند مرحلة الانبات تؤثر سلباَ من خلال </a:t>
            </a:r>
            <a:r>
              <a:rPr lang="ar-SA" b="1" dirty="0" err="1">
                <a:solidFill>
                  <a:srgbClr val="000000"/>
                </a:solidFill>
                <a:latin typeface="Times New Roman"/>
                <a:ea typeface="Times New Roman"/>
              </a:rPr>
              <a:t>التاثير</a:t>
            </a:r>
            <a:r>
              <a:rPr lang="ar-SA" b="1" dirty="0">
                <a:solidFill>
                  <a:srgbClr val="000000"/>
                </a:solidFill>
                <a:latin typeface="Times New Roman"/>
                <a:ea typeface="Times New Roman"/>
              </a:rPr>
              <a:t> الملحي </a:t>
            </a:r>
            <a:r>
              <a:rPr lang="ar-SA" b="1" dirty="0" err="1">
                <a:solidFill>
                  <a:srgbClr val="000000"/>
                </a:solidFill>
                <a:latin typeface="Times New Roman"/>
                <a:ea typeface="Times New Roman"/>
              </a:rPr>
              <a:t>الازموزي</a:t>
            </a:r>
            <a:r>
              <a:rPr lang="ar-SA" b="1" dirty="0">
                <a:solidFill>
                  <a:srgbClr val="000000"/>
                </a:solidFill>
                <a:latin typeface="Times New Roman"/>
                <a:ea typeface="Times New Roman"/>
              </a:rPr>
              <a:t> </a:t>
            </a:r>
            <a:r>
              <a:rPr lang="ar-SA" b="1" dirty="0" err="1">
                <a:solidFill>
                  <a:srgbClr val="000000"/>
                </a:solidFill>
                <a:latin typeface="Times New Roman"/>
                <a:ea typeface="Times New Roman"/>
              </a:rPr>
              <a:t>والتاثير</a:t>
            </a:r>
            <a:r>
              <a:rPr lang="ar-SA" b="1" dirty="0">
                <a:solidFill>
                  <a:srgbClr val="000000"/>
                </a:solidFill>
                <a:latin typeface="Times New Roman"/>
                <a:ea typeface="Times New Roman"/>
              </a:rPr>
              <a:t> السمي النوعي </a:t>
            </a:r>
            <a:r>
              <a:rPr lang="ar-SA" b="1" dirty="0" err="1">
                <a:solidFill>
                  <a:srgbClr val="000000"/>
                </a:solidFill>
                <a:latin typeface="Times New Roman"/>
                <a:ea typeface="Times New Roman"/>
              </a:rPr>
              <a:t>للاملاح</a:t>
            </a:r>
            <a:r>
              <a:rPr lang="ar-SA" b="1" dirty="0">
                <a:solidFill>
                  <a:srgbClr val="000000"/>
                </a:solidFill>
                <a:latin typeface="Times New Roman"/>
                <a:ea typeface="Times New Roman"/>
              </a:rPr>
              <a:t> لاسيما في الاراضي غير المتاثرة بالاملاح. وهنا تصنف الاسمدة الى مجاميع وفقاَ لدليلها الملحي والذي يؤثر في كمية السماد المضاف في مرحلة الانبات والمسافة التي يجب ان يوضع فيها السماد عن البذور او </a:t>
            </a:r>
            <a:r>
              <a:rPr lang="ar-SA" b="1" dirty="0" err="1">
                <a:solidFill>
                  <a:srgbClr val="000000"/>
                </a:solidFill>
                <a:latin typeface="Times New Roman"/>
                <a:ea typeface="Times New Roman"/>
              </a:rPr>
              <a:t>البادرات</a:t>
            </a:r>
            <a:r>
              <a:rPr lang="ar-SA" b="1" dirty="0">
                <a:solidFill>
                  <a:srgbClr val="000000"/>
                </a:solidFill>
                <a:latin typeface="Times New Roman"/>
                <a:ea typeface="Times New Roman"/>
              </a:rPr>
              <a:t>. والدليل الملحي عبارة عن النسبة بين الزيادة في الضغط </a:t>
            </a:r>
            <a:r>
              <a:rPr lang="ar-SA" b="1" dirty="0" err="1">
                <a:solidFill>
                  <a:srgbClr val="000000"/>
                </a:solidFill>
                <a:latin typeface="Times New Roman"/>
                <a:ea typeface="Times New Roman"/>
              </a:rPr>
              <a:t>الازموزي</a:t>
            </a:r>
            <a:r>
              <a:rPr lang="ar-SA" b="1" dirty="0">
                <a:solidFill>
                  <a:srgbClr val="000000"/>
                </a:solidFill>
                <a:latin typeface="Times New Roman"/>
                <a:ea typeface="Times New Roman"/>
              </a:rPr>
              <a:t> الناتج عن اضافة السماد نسبة الى الضغط </a:t>
            </a:r>
            <a:r>
              <a:rPr lang="ar-SA" b="1" dirty="0" err="1">
                <a:solidFill>
                  <a:srgbClr val="000000"/>
                </a:solidFill>
                <a:latin typeface="Times New Roman"/>
                <a:ea typeface="Times New Roman"/>
              </a:rPr>
              <a:t>الازموزي</a:t>
            </a:r>
            <a:r>
              <a:rPr lang="ar-SA" b="1" dirty="0">
                <a:solidFill>
                  <a:srgbClr val="000000"/>
                </a:solidFill>
                <a:latin typeface="Times New Roman"/>
                <a:ea typeface="Times New Roman"/>
              </a:rPr>
              <a:t> الناتج من اضافة الوزن نفسه من نترات الصوديوم على اساس قيمة نسبية هي المئة (على اساس ان الدليل الملحي لنترات الصوديوم هو </a:t>
            </a:r>
            <a:r>
              <a:rPr lang="en-US" b="1" dirty="0">
                <a:solidFill>
                  <a:srgbClr val="000000"/>
                </a:solidFill>
                <a:latin typeface="Times New Roman"/>
                <a:ea typeface="Times New Roman"/>
              </a:rPr>
              <a:t>100</a:t>
            </a:r>
            <a:r>
              <a:rPr lang="ar-SA" b="1" dirty="0">
                <a:solidFill>
                  <a:srgbClr val="000000"/>
                </a:solidFill>
                <a:latin typeface="Times New Roman"/>
                <a:ea typeface="Times New Roman"/>
              </a:rPr>
              <a:t>) والجدول (</a:t>
            </a:r>
            <a:r>
              <a:rPr lang="en-US" b="1" dirty="0">
                <a:solidFill>
                  <a:srgbClr val="000000"/>
                </a:solidFill>
                <a:latin typeface="Times New Roman"/>
                <a:ea typeface="Times New Roman"/>
              </a:rPr>
              <a:t>2-11</a:t>
            </a:r>
            <a:r>
              <a:rPr lang="ar-SA" b="1" dirty="0">
                <a:solidFill>
                  <a:srgbClr val="000000"/>
                </a:solidFill>
                <a:latin typeface="Times New Roman"/>
                <a:ea typeface="Times New Roman"/>
              </a:rPr>
              <a:t>) يبين الدليل الملحي لبعض الاسمدة. وعموما املاح النتروجين و البوتاسيوم تملك دليل ملحي اعلى من الفسفور .اضافة الامونيوم بالقرب من البذور ايضا له محاذير نتيجة لتطاير الامونيا </a:t>
            </a:r>
            <a:r>
              <a:rPr lang="ar-SA" b="1" dirty="0" err="1">
                <a:solidFill>
                  <a:srgbClr val="000000"/>
                </a:solidFill>
                <a:latin typeface="Times New Roman"/>
                <a:ea typeface="Times New Roman"/>
              </a:rPr>
              <a:t>وتاثيرها</a:t>
            </a:r>
            <a:r>
              <a:rPr lang="ar-SA" b="1" dirty="0">
                <a:solidFill>
                  <a:srgbClr val="000000"/>
                </a:solidFill>
                <a:latin typeface="Times New Roman"/>
                <a:ea typeface="Times New Roman"/>
              </a:rPr>
              <a:t> السلبي في الانسجة النباتية لا سيما في الترب القاعدية او المائلة الى القاعدية كالترب الكلسية.</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204785567"/>
      </p:ext>
    </p:extLst>
  </p:cSld>
  <p:clrMapOvr>
    <a:masterClrMapping/>
  </p:clrMapOvr>
  <mc:AlternateContent xmlns:mc="http://schemas.openxmlformats.org/markup-compatibility/2006" xmlns:p14="http://schemas.microsoft.com/office/powerpoint/2010/main">
    <mc:Choice Requires="p14">
      <p:transition spd="slow" p14:dur="3400">
        <p14:reveal thruBlk="1" dir="r"/>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lvl="0" fontAlgn="base">
              <a:spcAft>
                <a:spcPct val="0"/>
              </a:spcAft>
            </a:pPr>
            <a:r>
              <a:rPr lang="ar-SA" sz="1600" b="1" dirty="0">
                <a:solidFill>
                  <a:srgbClr val="000000"/>
                </a:solidFill>
                <a:latin typeface="Arial" pitchFamily="34" charset="0"/>
                <a:ea typeface="Times New Roman" pitchFamily="18" charset="0"/>
                <a:cs typeface="Arial" pitchFamily="34" charset="0"/>
              </a:rPr>
              <a:t>جدول يبين الدليل الملحي لمواد </a:t>
            </a:r>
            <a:r>
              <a:rPr lang="ar-SA" sz="1600" b="1" dirty="0" err="1">
                <a:solidFill>
                  <a:srgbClr val="000000"/>
                </a:solidFill>
                <a:latin typeface="Arial" pitchFamily="34" charset="0"/>
                <a:ea typeface="Times New Roman" pitchFamily="18" charset="0"/>
                <a:cs typeface="Arial" pitchFamily="34" charset="0"/>
              </a:rPr>
              <a:t>سمادية</a:t>
            </a:r>
            <a:r>
              <a:rPr lang="ar-SA" sz="1600" b="1" dirty="0">
                <a:solidFill>
                  <a:srgbClr val="000000"/>
                </a:solidFill>
                <a:latin typeface="Arial" pitchFamily="34" charset="0"/>
                <a:ea typeface="Times New Roman" pitchFamily="18" charset="0"/>
                <a:cs typeface="Arial" pitchFamily="34" charset="0"/>
              </a:rPr>
              <a:t> شائعة الاستعمال</a:t>
            </a:r>
            <a:r>
              <a:rPr lang="ar-SA" sz="1800" dirty="0">
                <a:solidFill>
                  <a:prstClr val="black"/>
                </a:solidFill>
                <a:latin typeface="Arial" pitchFamily="34" charset="0"/>
                <a:ea typeface="+mn-ea"/>
                <a:cs typeface="Arial" pitchFamily="34" charset="0"/>
              </a:rPr>
              <a:t/>
            </a:r>
            <a:br>
              <a:rPr lang="ar-SA" sz="1800" dirty="0">
                <a:solidFill>
                  <a:prstClr val="black"/>
                </a:solidFill>
                <a:latin typeface="Arial" pitchFamily="34" charset="0"/>
                <a:ea typeface="+mn-ea"/>
                <a:cs typeface="Arial" pitchFamily="34" charset="0"/>
              </a:rPr>
            </a:br>
            <a:endParaRPr lang="ar-IQ" dirty="0"/>
          </a:p>
        </p:txBody>
      </p:sp>
      <p:graphicFrame>
        <p:nvGraphicFramePr>
          <p:cNvPr id="4" name="عنصر نائب للمحتوى 3"/>
          <p:cNvGraphicFramePr>
            <a:graphicFrameLocks noGrp="1"/>
          </p:cNvGraphicFramePr>
          <p:nvPr>
            <p:ph idx="1"/>
          </p:nvPr>
        </p:nvGraphicFramePr>
        <p:xfrm>
          <a:off x="2304406" y="1549750"/>
          <a:ext cx="4535188" cy="4626864"/>
        </p:xfrm>
        <a:graphic>
          <a:graphicData uri="http://schemas.openxmlformats.org/drawingml/2006/table">
            <a:tbl>
              <a:tblPr rtl="1" firstRow="1" firstCol="1" lastRow="1" lastCol="1" bandRow="1" bandCol="1"/>
              <a:tblGrid>
                <a:gridCol w="999279"/>
                <a:gridCol w="768676"/>
                <a:gridCol w="999279"/>
                <a:gridCol w="922411"/>
                <a:gridCol w="845543"/>
              </a:tblGrid>
              <a:tr h="565745">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المصدر ألسمادي</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الصيغة الكيمائية</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التحليل</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الدليل الملحي (نسبة الى</a:t>
                      </a:r>
                      <a:endParaRPr lang="en-US" sz="800">
                        <a:effectLst/>
                        <a:latin typeface="Times New Roman"/>
                        <a:ea typeface="Times New Roman"/>
                        <a:cs typeface="Arial"/>
                      </a:endParaRPr>
                    </a:p>
                    <a:p>
                      <a:pPr algn="ctr" rtl="1">
                        <a:lnSpc>
                          <a:spcPct val="115000"/>
                        </a:lnSpc>
                        <a:spcAft>
                          <a:spcPts val="0"/>
                        </a:spcAft>
                      </a:pPr>
                      <a:r>
                        <a:rPr lang="ar-SA" sz="1100" b="1">
                          <a:solidFill>
                            <a:srgbClr val="000000"/>
                          </a:solidFill>
                          <a:effectLst/>
                          <a:latin typeface="Times New Roman"/>
                          <a:ea typeface="Times New Roman"/>
                          <a:cs typeface="Arial"/>
                        </a:rPr>
                        <a:t>نترات الصوديوم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الدليل الملحي الجزئي</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gridSpan="5">
                  <a:txBody>
                    <a:bodyPr/>
                    <a:lstStyle/>
                    <a:p>
                      <a:pPr algn="ctr" rtl="1">
                        <a:lnSpc>
                          <a:spcPct val="115000"/>
                        </a:lnSpc>
                        <a:spcAft>
                          <a:spcPts val="0"/>
                        </a:spcAft>
                      </a:pPr>
                      <a:r>
                        <a:rPr lang="ar-SA" sz="1100" b="1">
                          <a:solidFill>
                            <a:srgbClr val="000000"/>
                          </a:solidFill>
                          <a:effectLst/>
                          <a:latin typeface="Times New Roman"/>
                          <a:ea typeface="Times New Roman"/>
                          <a:cs typeface="Arial"/>
                        </a:rPr>
                        <a:t>  المصادر النتروجينية</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الامونيا اللامائية</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NH</a:t>
                      </a:r>
                      <a:r>
                        <a:rPr lang="en-US" sz="1100" b="1" baseline="-25000">
                          <a:solidFill>
                            <a:srgbClr val="000000"/>
                          </a:solidFill>
                          <a:effectLst/>
                          <a:latin typeface="Times New Roman"/>
                          <a:ea typeface="Times New Roman"/>
                          <a:cs typeface="Arial"/>
                        </a:rPr>
                        <a:t>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83(N)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47</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0.57</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نترات الامونيوم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NaNO</a:t>
                      </a:r>
                      <a:r>
                        <a:rPr lang="en-US" sz="1100" b="1" baseline="-25000">
                          <a:solidFill>
                            <a:srgbClr val="000000"/>
                          </a:solidFill>
                          <a:effectLst/>
                          <a:latin typeface="Times New Roman"/>
                          <a:ea typeface="Times New Roman"/>
                          <a:cs typeface="Arial"/>
                        </a:rPr>
                        <a:t>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35(N)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104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3.1</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كبريتات الامومنيوم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(NH</a:t>
                      </a:r>
                      <a:r>
                        <a:rPr lang="en-US" sz="1100" b="1" baseline="-25000">
                          <a:solidFill>
                            <a:srgbClr val="000000"/>
                          </a:solidFill>
                          <a:effectLst/>
                          <a:latin typeface="Times New Roman"/>
                          <a:ea typeface="Times New Roman"/>
                          <a:cs typeface="Arial"/>
                        </a:rPr>
                        <a:t>4</a:t>
                      </a:r>
                      <a:r>
                        <a:rPr lang="en-US" sz="1100" b="1">
                          <a:solidFill>
                            <a:srgbClr val="000000"/>
                          </a:solidFill>
                          <a:effectLst/>
                          <a:latin typeface="Times New Roman"/>
                          <a:ea typeface="Times New Roman"/>
                          <a:cs typeface="Arial"/>
                        </a:rPr>
                        <a:t>)</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SO</a:t>
                      </a:r>
                      <a:r>
                        <a:rPr lang="en-US" sz="1100" b="1" baseline="-25000">
                          <a:solidFill>
                            <a:srgbClr val="000000"/>
                          </a:solidFill>
                          <a:effectLst/>
                          <a:latin typeface="Times New Roman"/>
                          <a:ea typeface="Times New Roman"/>
                          <a:cs typeface="Arial"/>
                        </a:rPr>
                        <a:t>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21(N)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88.3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3.2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اليوريا</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CO(NH</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a:t>
                      </a:r>
                      <a:r>
                        <a:rPr lang="en-US" sz="1100" b="1" baseline="-25000">
                          <a:solidFill>
                            <a:srgbClr val="000000"/>
                          </a:solidFill>
                          <a:effectLst/>
                          <a:latin typeface="Times New Roman"/>
                          <a:ea typeface="Times New Roman"/>
                          <a:cs typeface="Arial"/>
                        </a:rPr>
                        <a:t>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46(N)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74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1.62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نترات الصوديوم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NaNO</a:t>
                      </a:r>
                      <a:r>
                        <a:rPr lang="en-US" sz="1100" b="1" baseline="-25000">
                          <a:solidFill>
                            <a:srgbClr val="000000"/>
                          </a:solidFill>
                          <a:effectLst/>
                          <a:latin typeface="Times New Roman"/>
                          <a:ea typeface="Times New Roman"/>
                          <a:cs typeface="Arial"/>
                        </a:rPr>
                        <a:t>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16.5(N)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100</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6.1</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gridSpan="5">
                  <a:txBody>
                    <a:bodyPr/>
                    <a:lstStyle/>
                    <a:p>
                      <a:pPr algn="r" rtl="1">
                        <a:lnSpc>
                          <a:spcPct val="115000"/>
                        </a:lnSpc>
                        <a:spcAft>
                          <a:spcPts val="0"/>
                        </a:spcAft>
                      </a:pPr>
                      <a:r>
                        <a:rPr lang="ar-SA" sz="1100" b="1">
                          <a:solidFill>
                            <a:srgbClr val="000000"/>
                          </a:solidFill>
                          <a:effectLst/>
                          <a:latin typeface="Times New Roman"/>
                          <a:ea typeface="Times New Roman"/>
                          <a:cs typeface="Arial"/>
                        </a:rPr>
                        <a:t>                                                                 المصادر الفوسفاتية</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r>
              <a:tr h="377164">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السوبر فوسفات المركز</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Ca(H</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PO</a:t>
                      </a:r>
                      <a:r>
                        <a:rPr lang="en-US" sz="1100" b="1" baseline="-25000">
                          <a:solidFill>
                            <a:srgbClr val="000000"/>
                          </a:solidFill>
                          <a:effectLst/>
                          <a:latin typeface="Times New Roman"/>
                          <a:ea typeface="Times New Roman"/>
                          <a:cs typeface="Arial"/>
                        </a:rPr>
                        <a:t>4</a:t>
                      </a:r>
                      <a:r>
                        <a:rPr lang="en-US" sz="1100" b="1">
                          <a:solidFill>
                            <a:srgbClr val="000000"/>
                          </a:solidFill>
                          <a:effectLst/>
                          <a:latin typeface="Times New Roman"/>
                          <a:ea typeface="Times New Roman"/>
                          <a:cs typeface="Arial"/>
                        </a:rPr>
                        <a:t>)</a:t>
                      </a:r>
                      <a:r>
                        <a:rPr lang="en-US" sz="1100" b="1" baseline="-25000">
                          <a:solidFill>
                            <a:srgbClr val="000000"/>
                          </a:solidFill>
                          <a:effectLst/>
                          <a:latin typeface="Times New Roman"/>
                          <a:ea typeface="Times New Roman"/>
                          <a:cs typeface="Arial"/>
                        </a:rPr>
                        <a:t>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48(P</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r>
                        <a:rPr lang="en-US" sz="1100" b="1" baseline="-25000">
                          <a:solidFill>
                            <a:srgbClr val="000000"/>
                          </a:solidFill>
                          <a:effectLst/>
                          <a:latin typeface="Times New Roman"/>
                          <a:ea typeface="Times New Roman"/>
                          <a:cs typeface="Arial"/>
                        </a:rPr>
                        <a:t>5 </a:t>
                      </a:r>
                      <a:r>
                        <a:rPr lang="en-US" sz="1100" b="1">
                          <a:solidFill>
                            <a:srgbClr val="000000"/>
                          </a:solidFill>
                          <a:effectLst/>
                          <a:latin typeface="Times New Roman"/>
                          <a:ea typeface="Times New Roman"/>
                          <a:cs typeface="Arial"/>
                        </a:rPr>
                        <a:t>)</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7.8</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0.16</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164">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السوبر فوسفات الثلاثي</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Ca(H</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PO</a:t>
                      </a:r>
                      <a:r>
                        <a:rPr lang="en-US" sz="1100" b="1" baseline="-25000">
                          <a:solidFill>
                            <a:srgbClr val="000000"/>
                          </a:solidFill>
                          <a:effectLst/>
                          <a:latin typeface="Times New Roman"/>
                          <a:ea typeface="Times New Roman"/>
                          <a:cs typeface="Arial"/>
                        </a:rPr>
                        <a:t>4</a:t>
                      </a:r>
                      <a:r>
                        <a:rPr lang="en-US" sz="1100" b="1">
                          <a:solidFill>
                            <a:srgbClr val="000000"/>
                          </a:solidFill>
                          <a:effectLst/>
                          <a:latin typeface="Times New Roman"/>
                          <a:ea typeface="Times New Roman"/>
                          <a:cs typeface="Arial"/>
                        </a:rPr>
                        <a:t>)</a:t>
                      </a:r>
                      <a:r>
                        <a:rPr lang="en-US" sz="1100" b="1" baseline="-25000">
                          <a:solidFill>
                            <a:srgbClr val="000000"/>
                          </a:solidFill>
                          <a:effectLst/>
                          <a:latin typeface="Times New Roman"/>
                          <a:ea typeface="Times New Roman"/>
                          <a:cs typeface="Arial"/>
                        </a:rPr>
                        <a:t>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48(P</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r>
                        <a:rPr lang="en-US" sz="1100" b="1" baseline="-25000">
                          <a:solidFill>
                            <a:srgbClr val="000000"/>
                          </a:solidFill>
                          <a:effectLst/>
                          <a:latin typeface="Times New Roman"/>
                          <a:ea typeface="Times New Roman"/>
                          <a:cs typeface="Arial"/>
                        </a:rPr>
                        <a:t>5 </a:t>
                      </a:r>
                      <a:r>
                        <a:rPr lang="en-US" sz="1100" b="1">
                          <a:solidFill>
                            <a:srgbClr val="000000"/>
                          </a:solidFill>
                          <a:effectLst/>
                          <a:latin typeface="Times New Roman"/>
                          <a:ea typeface="Times New Roman"/>
                          <a:cs typeface="Arial"/>
                        </a:rPr>
                        <a:t>)</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10.3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0.21</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164">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فوسفات أحادي الامونيوم  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NH</a:t>
                      </a:r>
                      <a:r>
                        <a:rPr lang="en-US" sz="1100" b="1" baseline="-25000">
                          <a:solidFill>
                            <a:srgbClr val="000000"/>
                          </a:solidFill>
                          <a:effectLst/>
                          <a:latin typeface="Times New Roman"/>
                          <a:ea typeface="Times New Roman"/>
                          <a:cs typeface="Arial"/>
                        </a:rPr>
                        <a:t>4</a:t>
                      </a:r>
                      <a:r>
                        <a:rPr lang="en-US" sz="1100" b="1">
                          <a:solidFill>
                            <a:srgbClr val="000000"/>
                          </a:solidFill>
                          <a:effectLst/>
                          <a:latin typeface="Times New Roman"/>
                          <a:ea typeface="Times New Roman"/>
                          <a:cs typeface="Arial"/>
                        </a:rPr>
                        <a:t>H</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PO</a:t>
                      </a:r>
                      <a:r>
                        <a:rPr lang="en-US" sz="1100" b="1" baseline="-25000">
                          <a:solidFill>
                            <a:srgbClr val="000000"/>
                          </a:solidFill>
                          <a:effectLst/>
                          <a:latin typeface="Times New Roman"/>
                          <a:ea typeface="Times New Roman"/>
                          <a:cs typeface="Arial"/>
                        </a:rPr>
                        <a:t>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54(P</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r>
                        <a:rPr lang="en-US" sz="1100" b="1" baseline="-25000">
                          <a:solidFill>
                            <a:srgbClr val="000000"/>
                          </a:solidFill>
                          <a:effectLst/>
                          <a:latin typeface="Times New Roman"/>
                          <a:ea typeface="Times New Roman"/>
                          <a:cs typeface="Arial"/>
                        </a:rPr>
                        <a:t>5 </a:t>
                      </a:r>
                      <a:r>
                        <a:rPr lang="en-US" sz="1100" b="1">
                          <a:solidFill>
                            <a:srgbClr val="000000"/>
                          </a:solidFill>
                          <a:effectLst/>
                          <a:latin typeface="Times New Roman"/>
                          <a:ea typeface="Times New Roman"/>
                          <a:cs typeface="Arial"/>
                        </a:rPr>
                        <a:t>)+ 11(N)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26.7</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0.401</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164">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فوسفات ثنائي الامونيوم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NH</a:t>
                      </a:r>
                      <a:r>
                        <a:rPr lang="en-US" sz="1100" b="1" baseline="-25000">
                          <a:solidFill>
                            <a:srgbClr val="000000"/>
                          </a:solidFill>
                          <a:effectLst/>
                          <a:latin typeface="Times New Roman"/>
                          <a:ea typeface="Times New Roman"/>
                          <a:cs typeface="Arial"/>
                        </a:rPr>
                        <a:t>4</a:t>
                      </a:r>
                      <a:r>
                        <a:rPr lang="en-US" sz="1100" b="1">
                          <a:solidFill>
                            <a:srgbClr val="000000"/>
                          </a:solidFill>
                          <a:effectLst/>
                          <a:latin typeface="Times New Roman"/>
                          <a:ea typeface="Times New Roman"/>
                          <a:cs typeface="Arial"/>
                        </a:rPr>
                        <a:t>)</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HPO</a:t>
                      </a:r>
                      <a:r>
                        <a:rPr lang="en-US" sz="1100" b="1" baseline="-25000">
                          <a:solidFill>
                            <a:srgbClr val="000000"/>
                          </a:solidFill>
                          <a:effectLst/>
                          <a:latin typeface="Times New Roman"/>
                          <a:ea typeface="Times New Roman"/>
                          <a:cs typeface="Arial"/>
                        </a:rPr>
                        <a:t>4</a:t>
                      </a:r>
                      <a:r>
                        <a:rPr lang="ar-SA" sz="1100" b="1">
                          <a:solidFill>
                            <a:srgbClr val="000000"/>
                          </a:solidFill>
                          <a:effectLst/>
                          <a:latin typeface="Times New Roman"/>
                          <a:ea typeface="Times New Roman"/>
                          <a:cs typeface="Arial"/>
                        </a:rPr>
                        <a:t>)</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46(P</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r>
                        <a:rPr lang="en-US" sz="1100" b="1" baseline="-25000">
                          <a:solidFill>
                            <a:srgbClr val="000000"/>
                          </a:solidFill>
                          <a:effectLst/>
                          <a:latin typeface="Times New Roman"/>
                          <a:ea typeface="Times New Roman"/>
                          <a:cs typeface="Arial"/>
                        </a:rPr>
                        <a:t>5 </a:t>
                      </a:r>
                      <a:r>
                        <a:rPr lang="en-US" sz="1100" b="1">
                          <a:solidFill>
                            <a:srgbClr val="000000"/>
                          </a:solidFill>
                          <a:effectLst/>
                          <a:latin typeface="Times New Roman"/>
                          <a:ea typeface="Times New Roman"/>
                          <a:cs typeface="Arial"/>
                        </a:rPr>
                        <a:t>)+ 18(N)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29.2</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0.456</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gridSpan="5">
                  <a:txBody>
                    <a:bodyPr/>
                    <a:lstStyle/>
                    <a:p>
                      <a:pPr algn="ctr" rtl="1">
                        <a:lnSpc>
                          <a:spcPct val="115000"/>
                        </a:lnSpc>
                        <a:spcAft>
                          <a:spcPts val="0"/>
                        </a:spcAft>
                      </a:pPr>
                      <a:r>
                        <a:rPr lang="ar-SA" sz="1100" b="1">
                          <a:solidFill>
                            <a:srgbClr val="000000"/>
                          </a:solidFill>
                          <a:effectLst/>
                          <a:latin typeface="Times New Roman"/>
                          <a:ea typeface="Times New Roman"/>
                          <a:cs typeface="Arial"/>
                        </a:rPr>
                        <a:t>     المصادر البوتاسيومية</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c hMerge="1">
                  <a:txBody>
                    <a:bodyPr/>
                    <a:lstStyle/>
                    <a:p>
                      <a:pPr rtl="1"/>
                      <a:endParaRPr lang="ar-IQ"/>
                    </a:p>
                  </a:txBody>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كلوريد البوتاسيوم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KCl</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60(K</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116.1</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1.94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كبريتات البوتاسيوم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K</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SO</a:t>
                      </a:r>
                      <a:r>
                        <a:rPr lang="en-US" sz="1100" b="1" baseline="-25000">
                          <a:solidFill>
                            <a:srgbClr val="000000"/>
                          </a:solidFill>
                          <a:effectLst/>
                          <a:latin typeface="Times New Roman"/>
                          <a:ea typeface="Times New Roman"/>
                          <a:cs typeface="Arial"/>
                        </a:rPr>
                        <a:t>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50(K</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42.6</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0.85</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8582">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نترات البوتاسيوم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KNO</a:t>
                      </a:r>
                      <a:r>
                        <a:rPr lang="en-US" sz="1100" b="1" baseline="-25000">
                          <a:solidFill>
                            <a:srgbClr val="000000"/>
                          </a:solidFill>
                          <a:effectLst/>
                          <a:latin typeface="Times New Roman"/>
                          <a:ea typeface="Times New Roman"/>
                          <a:cs typeface="Arial"/>
                        </a:rPr>
                        <a:t>3</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a:lnSpc>
                          <a:spcPct val="115000"/>
                        </a:lnSpc>
                        <a:spcAft>
                          <a:spcPts val="0"/>
                        </a:spcAft>
                      </a:pPr>
                      <a:r>
                        <a:rPr lang="en-US" sz="1100" b="1">
                          <a:solidFill>
                            <a:srgbClr val="000000"/>
                          </a:solidFill>
                          <a:effectLst/>
                          <a:latin typeface="Times New Roman"/>
                          <a:ea typeface="Times New Roman"/>
                          <a:cs typeface="Arial"/>
                        </a:rPr>
                        <a:t>44(K</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O)+13(N)</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69.5</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1.20</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77164">
                <a:tc>
                  <a:txBody>
                    <a:bodyPr/>
                    <a:lstStyle/>
                    <a:p>
                      <a:pPr algn="ctr" rtl="1">
                        <a:lnSpc>
                          <a:spcPct val="115000"/>
                        </a:lnSpc>
                        <a:spcAft>
                          <a:spcPts val="0"/>
                        </a:spcAft>
                      </a:pPr>
                      <a:r>
                        <a:rPr lang="ar-SA" sz="1100" b="1">
                          <a:solidFill>
                            <a:srgbClr val="000000"/>
                          </a:solidFill>
                          <a:effectLst/>
                          <a:latin typeface="Times New Roman"/>
                          <a:ea typeface="Times New Roman"/>
                          <a:cs typeface="Arial"/>
                        </a:rPr>
                        <a:t>فوسفات احادي البوتاسيوم</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K H</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PO</a:t>
                      </a:r>
                      <a:r>
                        <a:rPr lang="en-US" sz="1100" b="1" baseline="-25000">
                          <a:solidFill>
                            <a:srgbClr val="000000"/>
                          </a:solidFill>
                          <a:effectLst/>
                          <a:latin typeface="Times New Roman"/>
                          <a:ea typeface="Times New Roman"/>
                          <a:cs typeface="Arial"/>
                        </a:rPr>
                        <a:t>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34(K</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O)+51(P</a:t>
                      </a:r>
                      <a:r>
                        <a:rPr lang="en-US" sz="1100" b="1" baseline="-25000">
                          <a:solidFill>
                            <a:srgbClr val="000000"/>
                          </a:solidFill>
                          <a:effectLst/>
                          <a:latin typeface="Times New Roman"/>
                          <a:ea typeface="Times New Roman"/>
                          <a:cs typeface="Arial"/>
                        </a:rPr>
                        <a:t>2</a:t>
                      </a:r>
                      <a:r>
                        <a:rPr lang="en-US" sz="1100" b="1">
                          <a:solidFill>
                            <a:srgbClr val="000000"/>
                          </a:solidFill>
                          <a:effectLst/>
                          <a:latin typeface="Times New Roman"/>
                          <a:ea typeface="Times New Roman"/>
                          <a:cs typeface="Arial"/>
                        </a:rPr>
                        <a:t>O</a:t>
                      </a:r>
                      <a:r>
                        <a:rPr lang="en-US" sz="1100" b="1" baseline="-25000">
                          <a:solidFill>
                            <a:srgbClr val="000000"/>
                          </a:solidFill>
                          <a:effectLst/>
                          <a:latin typeface="Times New Roman"/>
                          <a:ea typeface="Times New Roman"/>
                          <a:cs typeface="Arial"/>
                        </a:rPr>
                        <a:t>5 </a:t>
                      </a:r>
                      <a:r>
                        <a:rPr lang="en-US" sz="1100" b="1">
                          <a:solidFill>
                            <a:srgbClr val="000000"/>
                          </a:solidFill>
                          <a:effectLst/>
                          <a:latin typeface="Times New Roman"/>
                          <a:ea typeface="Times New Roman"/>
                          <a:cs typeface="Arial"/>
                        </a:rPr>
                        <a:t>)</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a:solidFill>
                            <a:srgbClr val="000000"/>
                          </a:solidFill>
                          <a:effectLst/>
                          <a:latin typeface="Times New Roman"/>
                          <a:ea typeface="Times New Roman"/>
                          <a:cs typeface="Arial"/>
                        </a:rPr>
                        <a:t>8.4</a:t>
                      </a:r>
                      <a:endParaRPr lang="en-US" sz="80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1">
                        <a:lnSpc>
                          <a:spcPct val="115000"/>
                        </a:lnSpc>
                        <a:spcAft>
                          <a:spcPts val="0"/>
                        </a:spcAft>
                      </a:pPr>
                      <a:r>
                        <a:rPr lang="en-US" sz="1100" b="1" dirty="0">
                          <a:solidFill>
                            <a:srgbClr val="000000"/>
                          </a:solidFill>
                          <a:effectLst/>
                          <a:latin typeface="Times New Roman"/>
                          <a:ea typeface="Times New Roman"/>
                          <a:cs typeface="Arial"/>
                        </a:rPr>
                        <a:t>0.097</a:t>
                      </a:r>
                      <a:endParaRPr lang="en-US" sz="800" dirty="0">
                        <a:effectLst/>
                        <a:latin typeface="Times New Roman"/>
                        <a:ea typeface="Times New Roman"/>
                        <a:cs typeface="Arial"/>
                      </a:endParaRPr>
                    </a:p>
                  </a:txBody>
                  <a:tcPr marL="46121" marR="4612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1062724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62500" lnSpcReduction="20000"/>
          </a:bodyPr>
          <a:lstStyle/>
          <a:p>
            <a:r>
              <a:rPr lang="ar-SA" b="1" u="sng" dirty="0">
                <a:solidFill>
                  <a:srgbClr val="000000"/>
                </a:solidFill>
                <a:ea typeface="Times New Roman"/>
                <a:cs typeface="Times New Roman"/>
              </a:rPr>
              <a:t>الإضافة الورقية للعناصر </a:t>
            </a:r>
            <a:r>
              <a:rPr lang="ar-SY" b="1" u="sng" dirty="0">
                <a:solidFill>
                  <a:srgbClr val="000000"/>
                </a:solidFill>
                <a:ea typeface="Times New Roman"/>
                <a:cs typeface="Times New Roman"/>
              </a:rPr>
              <a:t>المغذية</a:t>
            </a:r>
            <a:r>
              <a:rPr lang="ar-SA" b="1" u="sng" dirty="0">
                <a:solidFill>
                  <a:srgbClr val="000000"/>
                </a:solidFill>
                <a:ea typeface="Times New Roman"/>
                <a:cs typeface="Times New Roman"/>
              </a:rPr>
              <a:t> (الإضافة رشاَ على الأوراق</a:t>
            </a:r>
            <a:r>
              <a:rPr lang="ar-SA" b="1" dirty="0">
                <a:solidFill>
                  <a:srgbClr val="000000"/>
                </a:solidFill>
                <a:ea typeface="Times New Roman"/>
                <a:cs typeface="Times New Roman"/>
              </a:rPr>
              <a:t>) :إضافة الأسمدة المعدنية الذائبة بالماء من الممكن ان يتم من خلال رشها على الأوراق او الاجزاء الهوائية للنباتات يشكل مباشر .هذه العناصر المغذية بعد اضافتها ستتغلغل الى داخل الورقة من خلال طبقة البشرة او الثغور. هذه الطريقة للتسميد هي بالأساس للاستجابة السريعة لتصحيح نقص معين .الاضافة للعناصر المغذية بهذه الطريقة تتأثر بعدد من العوامل المناخية وتحتاج الى ادارة معينة ذات علاقة باختيار المصدر </a:t>
            </a:r>
            <a:r>
              <a:rPr lang="ar-SA" b="1" dirty="0" err="1">
                <a:solidFill>
                  <a:srgbClr val="000000"/>
                </a:solidFill>
                <a:ea typeface="Times New Roman"/>
                <a:cs typeface="Times New Roman"/>
              </a:rPr>
              <a:t>السمادي</a:t>
            </a:r>
            <a:r>
              <a:rPr lang="ar-SA" b="1" dirty="0">
                <a:solidFill>
                  <a:srgbClr val="000000"/>
                </a:solidFill>
                <a:ea typeface="Times New Roman"/>
                <a:cs typeface="Times New Roman"/>
              </a:rPr>
              <a:t> المناسب والتركيز المناسب ووقت الاضافة التي يجب ان يكون في الصباح الباكر او عند الغروب لتلافي سرعة التبخر من سطح الورقة والذي قد يسبب حرقها. وعلى الرغم من الاضافة بهذه الطريقة تبقى تكميلية </a:t>
            </a:r>
            <a:r>
              <a:rPr lang="ar-SA" b="1" dirty="0" err="1">
                <a:solidFill>
                  <a:srgbClr val="000000"/>
                </a:solidFill>
                <a:ea typeface="Times New Roman"/>
                <a:cs typeface="Times New Roman"/>
              </a:rPr>
              <a:t>للاضافة</a:t>
            </a:r>
            <a:r>
              <a:rPr lang="ar-SA" b="1" dirty="0">
                <a:solidFill>
                  <a:srgbClr val="000000"/>
                </a:solidFill>
                <a:ea typeface="Times New Roman"/>
                <a:cs typeface="Times New Roman"/>
              </a:rPr>
              <a:t> الارضية لاسيما للعناصر الغذائية الكبرى ويمكن ان تسد حاجة النباتات من العناصر الصغرى ولاسيما للمحاصيل البستنية ذات المردود الاقتصادي العالي. تراكيز بحدود </a:t>
            </a:r>
            <a:r>
              <a:rPr lang="en-US" b="1" dirty="0">
                <a:solidFill>
                  <a:srgbClr val="000000"/>
                </a:solidFill>
                <a:latin typeface="Times New Roman"/>
                <a:ea typeface="Times New Roman"/>
              </a:rPr>
              <a:t>2-1 %</a:t>
            </a:r>
            <a:r>
              <a:rPr lang="ar-SA" b="1" dirty="0">
                <a:solidFill>
                  <a:srgbClr val="000000"/>
                </a:solidFill>
                <a:latin typeface="Times New Roman"/>
                <a:ea typeface="Times New Roman"/>
              </a:rPr>
              <a:t> غالباَ ما تستعمل لتجنب حدوث أي ضرر على الاوراق. الاضافة رشاَ على الاوراق لليوريا اثبتت نجاحها في اشجار التفاح والحمضيات .اضافة الفسفور ورقياَ قليل الاستعمال بشكل عام لأن معظم مصادره صعبة الذوبان بالماء واضافته تتطلب عناية ودراية اكبر من اسمدة النتروجين لاسيما موضوع التركيز المناسب </a:t>
            </a:r>
            <a:r>
              <a:rPr lang="ar-SA" b="1" dirty="0" err="1">
                <a:solidFill>
                  <a:srgbClr val="000000"/>
                </a:solidFill>
                <a:latin typeface="Times New Roman"/>
                <a:ea typeface="Times New Roman"/>
              </a:rPr>
              <a:t>للاضافة</a:t>
            </a:r>
            <a:r>
              <a:rPr lang="ar-SA" b="1" dirty="0">
                <a:solidFill>
                  <a:srgbClr val="000000"/>
                </a:solidFill>
                <a:latin typeface="Times New Roman"/>
                <a:ea typeface="Times New Roman"/>
              </a:rPr>
              <a:t> والتي يجب ان </a:t>
            </a:r>
            <a:r>
              <a:rPr lang="ar-SA" b="1" dirty="0" err="1">
                <a:solidFill>
                  <a:srgbClr val="000000"/>
                </a:solidFill>
                <a:latin typeface="Times New Roman"/>
                <a:ea typeface="Times New Roman"/>
              </a:rPr>
              <a:t>لايتجاوز</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0.5-0.4 %</a:t>
            </a:r>
            <a:r>
              <a:rPr lang="ar-SA" b="1" dirty="0">
                <a:solidFill>
                  <a:srgbClr val="000000"/>
                </a:solidFill>
                <a:latin typeface="Times New Roman"/>
                <a:ea typeface="Times New Roman"/>
              </a:rPr>
              <a:t> لمعظم المحاصيل. البوتاسيوم ايضاَ محدود الاضافة بهذه الطريقة. ومع ذلك هناك تجارب عدة في العراق اثبتت نجاح الاضافة رشاَ للبوتاسيوم </a:t>
            </a:r>
            <a:endParaRPr lang="ar-IQ" dirty="0"/>
          </a:p>
        </p:txBody>
      </p:sp>
    </p:spTree>
    <p:extLst>
      <p:ext uri="{BB962C8B-B14F-4D97-AF65-F5344CB8AC3E}">
        <p14:creationId xmlns:p14="http://schemas.microsoft.com/office/powerpoint/2010/main" val="269541178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55000" lnSpcReduction="20000"/>
          </a:bodyPr>
          <a:lstStyle/>
          <a:p>
            <a:pPr algn="just">
              <a:tabLst>
                <a:tab pos="4229100" algn="l"/>
              </a:tabLst>
            </a:pPr>
            <a:r>
              <a:rPr lang="ar-SA" b="1" dirty="0">
                <a:solidFill>
                  <a:srgbClr val="000000"/>
                </a:solidFill>
                <a:latin typeface="Times New Roman"/>
                <a:ea typeface="Times New Roman"/>
              </a:rPr>
              <a:t>وبتراكيز جيدة نسبياَ ولمحاصيل حقلية مثل الرز و الذرة الصفراء ومحاصيل بستنية مثل الطماطة والباذنجان المزروعة تحت الزراعة المحمية.</a:t>
            </a:r>
            <a:endParaRPr lang="en-US" sz="2400" dirty="0">
              <a:latin typeface="Times New Roman"/>
              <a:ea typeface="Times New Roman"/>
            </a:endParaRPr>
          </a:p>
          <a:p>
            <a:pPr algn="just"/>
            <a:r>
              <a:rPr lang="ar-SA" b="1" dirty="0">
                <a:solidFill>
                  <a:srgbClr val="000000"/>
                </a:solidFill>
                <a:latin typeface="Times New Roman"/>
                <a:ea typeface="Times New Roman"/>
              </a:rPr>
              <a:t>      الاضافة رشاَ للعناصر الغذائية تعد متميزة مع العناصر المغذية الصغرى وذلك لأن التراكيز التي تضاف فيها هذه العناصر واطئة فلا يوجد خوف من الحروق او التأثير السلبي </a:t>
            </a:r>
            <a:r>
              <a:rPr lang="ar-SA" b="1" dirty="0" err="1">
                <a:solidFill>
                  <a:srgbClr val="000000"/>
                </a:solidFill>
                <a:latin typeface="Times New Roman"/>
                <a:ea typeface="Times New Roman"/>
              </a:rPr>
              <a:t>للاضافة</a:t>
            </a:r>
            <a:r>
              <a:rPr lang="ar-SA" b="1" dirty="0">
                <a:solidFill>
                  <a:srgbClr val="000000"/>
                </a:solidFill>
                <a:latin typeface="Times New Roman"/>
                <a:ea typeface="Times New Roman"/>
              </a:rPr>
              <a:t> لاسيما اذ ما تمت الاضافة بالتراكيز والاوقات المناسبة ،هذا فضلاَ عن المشاكل التي تواجه اضافة العناصر المغذية الصغرى عند الاضافة الى التربة .</a:t>
            </a:r>
            <a:endParaRPr lang="en-US" sz="2400" dirty="0">
              <a:latin typeface="Times New Roman"/>
              <a:ea typeface="Times New Roman"/>
            </a:endParaRPr>
          </a:p>
          <a:p>
            <a:pPr algn="just"/>
            <a:r>
              <a:rPr lang="ar-SA" b="1" u="sng" dirty="0">
                <a:solidFill>
                  <a:srgbClr val="000000"/>
                </a:solidFill>
                <a:latin typeface="Times New Roman"/>
                <a:ea typeface="Times New Roman"/>
              </a:rPr>
              <a:t>اضافة السماد مع مياه الري</a:t>
            </a:r>
            <a:r>
              <a:rPr lang="ar-SA" b="1" dirty="0">
                <a:solidFill>
                  <a:srgbClr val="000000"/>
                </a:solidFill>
                <a:latin typeface="Times New Roman"/>
                <a:ea typeface="Times New Roman"/>
              </a:rPr>
              <a:t>(    </a:t>
            </a:r>
            <a:r>
              <a:rPr lang="en-US" b="1" dirty="0">
                <a:solidFill>
                  <a:srgbClr val="000000"/>
                </a:solidFill>
                <a:latin typeface="Times New Roman"/>
                <a:ea typeface="Times New Roman"/>
              </a:rPr>
              <a:t>Fertigation</a:t>
            </a:r>
            <a:r>
              <a:rPr lang="ar-SA" b="1" dirty="0">
                <a:solidFill>
                  <a:srgbClr val="000000"/>
                </a:solidFill>
                <a:latin typeface="Times New Roman"/>
                <a:ea typeface="Times New Roman"/>
              </a:rPr>
              <a:t>  )</a:t>
            </a:r>
            <a:endParaRPr lang="en-US" sz="2400" dirty="0">
              <a:latin typeface="Times New Roman"/>
              <a:ea typeface="Times New Roman"/>
            </a:endParaRPr>
          </a:p>
          <a:p>
            <a:pPr lvl="0" algn="just">
              <a:buFont typeface="Symbol"/>
              <a:buChar char=""/>
              <a:tabLst>
                <a:tab pos="228600" algn="l"/>
              </a:tabLst>
            </a:pPr>
            <a:r>
              <a:rPr lang="ar-SA" b="1" dirty="0">
                <a:solidFill>
                  <a:srgbClr val="000000"/>
                </a:solidFill>
                <a:latin typeface="Times New Roman"/>
                <a:ea typeface="Times New Roman"/>
              </a:rPr>
              <a:t>الاضافة مع الري بالرش وهنا تكون الاضافة هي نفسها الاضافة رشاَ على الاجزاء الهوائية للنبات او التسميد الورقي وتتبع معه القواعد نفسها من حيث المصدر </a:t>
            </a:r>
            <a:r>
              <a:rPr lang="ar-SA" b="1" dirty="0" err="1">
                <a:solidFill>
                  <a:srgbClr val="000000"/>
                </a:solidFill>
                <a:latin typeface="Times New Roman"/>
                <a:ea typeface="Times New Roman"/>
              </a:rPr>
              <a:t>السمادي</a:t>
            </a:r>
            <a:r>
              <a:rPr lang="ar-SA" b="1" dirty="0">
                <a:solidFill>
                  <a:srgbClr val="000000"/>
                </a:solidFill>
                <a:latin typeface="Times New Roman"/>
                <a:ea typeface="Times New Roman"/>
              </a:rPr>
              <a:t> والتركيز ووقت الاضافة.</a:t>
            </a:r>
            <a:endParaRPr lang="en-US" sz="2400" dirty="0">
              <a:latin typeface="Times New Roman"/>
              <a:ea typeface="Times New Roman"/>
            </a:endParaRPr>
          </a:p>
          <a:p>
            <a:pPr lvl="0" algn="just">
              <a:buFont typeface="Symbol"/>
              <a:buChar char=""/>
              <a:tabLst>
                <a:tab pos="228600" algn="l"/>
              </a:tabLst>
            </a:pPr>
            <a:r>
              <a:rPr lang="ar-SA" b="1" dirty="0">
                <a:solidFill>
                  <a:srgbClr val="000000"/>
                </a:solidFill>
                <a:latin typeface="Times New Roman"/>
                <a:ea typeface="Times New Roman"/>
              </a:rPr>
              <a:t>الاضافة مع نظام الري بالتنقيط او ما يطلق عليه الري المسمد او </a:t>
            </a:r>
            <a:r>
              <a:rPr lang="ar-SA" b="1" dirty="0" err="1">
                <a:solidFill>
                  <a:srgbClr val="000000"/>
                </a:solidFill>
                <a:latin typeface="Times New Roman"/>
                <a:ea typeface="Times New Roman"/>
              </a:rPr>
              <a:t>الرسمدة</a:t>
            </a:r>
            <a:r>
              <a:rPr lang="ar-SA" b="1" dirty="0">
                <a:solidFill>
                  <a:srgbClr val="000000"/>
                </a:solidFill>
                <a:latin typeface="Times New Roman"/>
                <a:ea typeface="Times New Roman"/>
              </a:rPr>
              <a:t> او </a:t>
            </a:r>
            <a:r>
              <a:rPr lang="ar-SA" b="1" dirty="0" err="1">
                <a:solidFill>
                  <a:srgbClr val="000000"/>
                </a:solidFill>
                <a:latin typeface="Times New Roman"/>
                <a:ea typeface="Times New Roman"/>
              </a:rPr>
              <a:t>الفرتكة</a:t>
            </a:r>
            <a:r>
              <a:rPr lang="ar-SA" b="1" dirty="0">
                <a:solidFill>
                  <a:srgbClr val="000000"/>
                </a:solidFill>
                <a:latin typeface="Times New Roman"/>
                <a:ea typeface="Times New Roman"/>
              </a:rPr>
              <a:t> تعريباَ للاسم الانكليزي </a:t>
            </a:r>
            <a:r>
              <a:rPr lang="en-US" b="1" dirty="0">
                <a:solidFill>
                  <a:srgbClr val="000000"/>
                </a:solidFill>
                <a:latin typeface="Times New Roman"/>
                <a:ea typeface="Times New Roman"/>
              </a:rPr>
              <a:t>Fertigation</a:t>
            </a:r>
            <a:r>
              <a:rPr lang="ar-SA" b="1" dirty="0">
                <a:solidFill>
                  <a:srgbClr val="000000"/>
                </a:solidFill>
                <a:latin typeface="Times New Roman"/>
                <a:ea typeface="Times New Roman"/>
              </a:rPr>
              <a:t> الذي هو عبارة عن دمج لكلمتي </a:t>
            </a:r>
            <a:r>
              <a:rPr lang="en-US" b="1" dirty="0">
                <a:solidFill>
                  <a:srgbClr val="000000"/>
                </a:solidFill>
                <a:latin typeface="Times New Roman"/>
                <a:ea typeface="Times New Roman"/>
              </a:rPr>
              <a:t>Fertilization +Irrigation</a:t>
            </a:r>
            <a:r>
              <a:rPr lang="ar-SA" b="1" dirty="0">
                <a:solidFill>
                  <a:srgbClr val="000000"/>
                </a:solidFill>
                <a:latin typeface="Times New Roman"/>
                <a:ea typeface="Times New Roman"/>
              </a:rPr>
              <a:t> .ومن اهم فوائد هذا الاسلوب او التقنية هي الاضافة للعناصر المغذية وبشكل يتناغم مع نمو المحاصيل .</a:t>
            </a:r>
            <a:endParaRPr lang="en-US" sz="2400" dirty="0">
              <a:latin typeface="Times New Roman"/>
              <a:ea typeface="Times New Roman"/>
            </a:endParaRPr>
          </a:p>
          <a:p>
            <a:pPr algn="just"/>
            <a:r>
              <a:rPr lang="ar-SA" b="1" dirty="0">
                <a:solidFill>
                  <a:srgbClr val="000000"/>
                </a:solidFill>
                <a:latin typeface="Times New Roman"/>
                <a:ea typeface="Times New Roman"/>
              </a:rPr>
              <a:t>        أسمدة النتروجين أكثر استعمالاََ في هذه الطريقة والفسفور تعد الأقل بهذه الطريقة وذلك لان معظم الفسفور المضاف ممكن ان يترسب مع المياه عالية المحتوى من الكالسيوم و المغنيسيوم ومن الممكن ان تغلق المنقطات.</a:t>
            </a:r>
            <a:endParaRPr lang="en-US" sz="2400" dirty="0">
              <a:latin typeface="Times New Roman"/>
              <a:ea typeface="Times New Roman"/>
            </a:endParaRPr>
          </a:p>
          <a:p>
            <a:r>
              <a:rPr lang="ar-SA" b="1" dirty="0">
                <a:solidFill>
                  <a:srgbClr val="000000"/>
                </a:solidFill>
                <a:ea typeface="Times New Roman"/>
                <a:cs typeface="Times New Roman"/>
              </a:rPr>
              <a:t>الإضافة للأسمدة في هذه الطريقة تتم من خلال الإضافة في الخزانات الموجودة ضمن منظومة الري بالتنقيط. </a:t>
            </a:r>
            <a:endParaRPr lang="ar-IQ" dirty="0"/>
          </a:p>
        </p:txBody>
      </p:sp>
    </p:spTree>
    <p:extLst>
      <p:ext uri="{BB962C8B-B14F-4D97-AF65-F5344CB8AC3E}">
        <p14:creationId xmlns:p14="http://schemas.microsoft.com/office/powerpoint/2010/main" val="1537543159"/>
      </p:ext>
    </p:extLst>
  </p:cSld>
  <p:clrMapOvr>
    <a:masterClrMapping/>
  </p:clrMapOvr>
  <p:transition spd="slow">
    <p:wheel spokes="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85000" lnSpcReduction="10000"/>
          </a:bodyPr>
          <a:lstStyle/>
          <a:p>
            <a:pPr marL="228600" algn="just">
              <a:lnSpc>
                <a:spcPct val="150000"/>
              </a:lnSpc>
            </a:pPr>
            <a:r>
              <a:rPr lang="ar-IQ" b="1" dirty="0">
                <a:solidFill>
                  <a:srgbClr val="000000"/>
                </a:solidFill>
                <a:latin typeface="Times New Roman"/>
                <a:ea typeface="Times New Roman"/>
                <a:cs typeface="Times New Roman"/>
              </a:rPr>
              <a:t>الري يضاف بالكميات والمواعيد المطلوبة قدر الامكان</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اضافة المبيدات واجراء المكافحة في الاوقات المناسبة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يستمر بالتجربة الى موعد النضج والحصاد للمحصول  قدر الامكان وتؤخذ الملاحظات على طول مدة النمو . يتم تحليل النتائج احصائياَ لمعرفة المعاملة المؤثرة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من تفسير النتائج ومناقشتها نتوصل الى مستوى التربة </a:t>
            </a:r>
            <a:r>
              <a:rPr lang="ar-IQ" b="1" dirty="0" err="1">
                <a:solidFill>
                  <a:srgbClr val="000000"/>
                </a:solidFill>
                <a:latin typeface="Times New Roman"/>
                <a:ea typeface="Times New Roman"/>
                <a:cs typeface="Times New Roman"/>
              </a:rPr>
              <a:t>الخصوبي</a:t>
            </a:r>
            <a:r>
              <a:rPr lang="ar-IQ" b="1" dirty="0" smtClean="0">
                <a:solidFill>
                  <a:srgbClr val="000000"/>
                </a:solidFill>
                <a:latin typeface="Times New Roman"/>
                <a:ea typeface="Times New Roman"/>
                <a:cs typeface="Times New Roman"/>
              </a:rPr>
              <a:t>.</a:t>
            </a:r>
            <a:endParaRPr lang="en-US" sz="2400" dirty="0">
              <a:latin typeface="Times New Roman"/>
              <a:ea typeface="Times New Roman"/>
            </a:endParaRPr>
          </a:p>
        </p:txBody>
      </p:sp>
    </p:spTree>
    <p:extLst>
      <p:ext uri="{BB962C8B-B14F-4D97-AF65-F5344CB8AC3E}">
        <p14:creationId xmlns:p14="http://schemas.microsoft.com/office/powerpoint/2010/main" val="420376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85000" lnSpcReduction="20000"/>
          </a:bodyPr>
          <a:lstStyle/>
          <a:p>
            <a:pPr algn="just"/>
            <a:r>
              <a:rPr lang="ar-SA" b="1" dirty="0">
                <a:solidFill>
                  <a:srgbClr val="000000"/>
                </a:solidFill>
                <a:latin typeface="Times New Roman"/>
                <a:ea typeface="Times New Roman"/>
              </a:rPr>
              <a:t>مثال : احسب كمية كبريتات الزنك اللازمة للرش بالتراكيز الاتية : ( 0 و 50 و 100 و 150 ) ملغم </a:t>
            </a:r>
            <a:r>
              <a:rPr lang="en-US" b="1" dirty="0">
                <a:solidFill>
                  <a:srgbClr val="000000"/>
                </a:solidFill>
                <a:latin typeface="Times New Roman"/>
                <a:ea typeface="Times New Roman"/>
              </a:rPr>
              <a:t>Zn</a:t>
            </a:r>
            <a:r>
              <a:rPr lang="ar-SA" b="1" dirty="0">
                <a:solidFill>
                  <a:srgbClr val="000000"/>
                </a:solidFill>
                <a:latin typeface="Times New Roman"/>
                <a:ea typeface="Times New Roman"/>
              </a:rPr>
              <a:t> . لتر</a:t>
            </a:r>
            <a:r>
              <a:rPr lang="ar-SA" b="1" baseline="30000" dirty="0">
                <a:solidFill>
                  <a:srgbClr val="000000"/>
                </a:solidFill>
                <a:latin typeface="Times New Roman"/>
                <a:ea typeface="Times New Roman"/>
              </a:rPr>
              <a:t>-1</a:t>
            </a:r>
            <a:r>
              <a:rPr lang="ar-SA" b="1" dirty="0">
                <a:solidFill>
                  <a:srgbClr val="000000"/>
                </a:solidFill>
                <a:latin typeface="Times New Roman"/>
                <a:ea typeface="Times New Roman"/>
              </a:rPr>
              <a:t> . اذا علمت ان تركيز الزنك في كبريتات الزنك   23 % </a:t>
            </a:r>
            <a:r>
              <a:rPr lang="en-US" b="1" dirty="0">
                <a:solidFill>
                  <a:srgbClr val="000000"/>
                </a:solidFill>
                <a:latin typeface="Times New Roman"/>
                <a:ea typeface="Times New Roman"/>
              </a:rPr>
              <a:t>Zn</a:t>
            </a:r>
            <a:r>
              <a:rPr lang="ar-SA" b="1" dirty="0">
                <a:solidFill>
                  <a:srgbClr val="000000"/>
                </a:solidFill>
                <a:latin typeface="Times New Roman"/>
                <a:ea typeface="Times New Roman"/>
              </a:rPr>
              <a:t> . </a:t>
            </a:r>
            <a:endParaRPr lang="en-US" sz="2400" dirty="0">
              <a:latin typeface="Times New Roman"/>
              <a:ea typeface="Times New Roman"/>
            </a:endParaRPr>
          </a:p>
          <a:p>
            <a:pPr algn="just"/>
            <a:r>
              <a:rPr lang="ar-SA" b="1" dirty="0">
                <a:solidFill>
                  <a:srgbClr val="000000"/>
                </a:solidFill>
                <a:latin typeface="Times New Roman"/>
                <a:ea typeface="Times New Roman"/>
              </a:rPr>
              <a:t> </a:t>
            </a:r>
            <a:endParaRPr lang="en-US" sz="2400" dirty="0">
              <a:latin typeface="Times New Roman"/>
              <a:ea typeface="Times New Roman"/>
            </a:endParaRPr>
          </a:p>
          <a:p>
            <a:pPr algn="just"/>
            <a:r>
              <a:rPr lang="ar-SA" b="1" dirty="0">
                <a:solidFill>
                  <a:srgbClr val="000000"/>
                </a:solidFill>
                <a:latin typeface="Times New Roman"/>
                <a:ea typeface="Times New Roman"/>
              </a:rPr>
              <a:t>الحل :  المعاملة صفر يتم الرش بالماء المقطر فقط .</a:t>
            </a:r>
            <a:endParaRPr lang="en-US" sz="2400" dirty="0">
              <a:latin typeface="Times New Roman"/>
              <a:ea typeface="Times New Roman"/>
            </a:endParaRPr>
          </a:p>
          <a:p>
            <a:pPr algn="just"/>
            <a:r>
              <a:rPr lang="ar-SA" b="1" dirty="0">
                <a:solidFill>
                  <a:srgbClr val="000000"/>
                </a:solidFill>
                <a:latin typeface="Times New Roman"/>
                <a:ea typeface="Times New Roman"/>
              </a:rPr>
              <a:t>المعاملة 50 تحسب كالاتي :</a:t>
            </a:r>
            <a:endParaRPr lang="en-US" sz="2400" dirty="0">
              <a:latin typeface="Times New Roman"/>
              <a:ea typeface="Times New Roman"/>
            </a:endParaRPr>
          </a:p>
          <a:p>
            <a:pPr algn="just"/>
            <a:r>
              <a:rPr lang="ar-SA" b="1" dirty="0">
                <a:solidFill>
                  <a:srgbClr val="000000"/>
                </a:solidFill>
                <a:latin typeface="Times New Roman"/>
                <a:ea typeface="Times New Roman"/>
              </a:rPr>
              <a:t>100                  23 </a:t>
            </a:r>
            <a:endParaRPr lang="en-US" sz="2400" dirty="0">
              <a:latin typeface="Times New Roman"/>
              <a:ea typeface="Times New Roman"/>
            </a:endParaRPr>
          </a:p>
          <a:p>
            <a:pPr algn="just"/>
            <a:r>
              <a:rPr lang="ar-SA" b="1" dirty="0">
                <a:solidFill>
                  <a:srgbClr val="000000"/>
                </a:solidFill>
                <a:latin typeface="Times New Roman"/>
                <a:ea typeface="Times New Roman"/>
              </a:rPr>
              <a:t>س                      50      --------- س = 50 * 100 / 23 = 217,4 ملغم كبريتات زنك تذاب في لتر ماء لتعطي تركيز 50 ملغم </a:t>
            </a:r>
            <a:r>
              <a:rPr lang="en-US" b="1" dirty="0">
                <a:solidFill>
                  <a:srgbClr val="000000"/>
                </a:solidFill>
                <a:latin typeface="Times New Roman"/>
                <a:ea typeface="Times New Roman"/>
              </a:rPr>
              <a:t>Zn</a:t>
            </a:r>
            <a:r>
              <a:rPr lang="ar-SA" b="1" dirty="0">
                <a:solidFill>
                  <a:srgbClr val="000000"/>
                </a:solidFill>
                <a:latin typeface="Times New Roman"/>
                <a:ea typeface="Times New Roman"/>
              </a:rPr>
              <a:t> . لتر</a:t>
            </a:r>
            <a:r>
              <a:rPr lang="ar-SA" b="1" baseline="30000" dirty="0">
                <a:solidFill>
                  <a:srgbClr val="000000"/>
                </a:solidFill>
                <a:latin typeface="Times New Roman"/>
                <a:ea typeface="Times New Roman"/>
              </a:rPr>
              <a:t>-1</a:t>
            </a:r>
            <a:r>
              <a:rPr lang="ar-SA" b="1" dirty="0">
                <a:solidFill>
                  <a:srgbClr val="000000"/>
                </a:solidFill>
                <a:latin typeface="Times New Roman"/>
                <a:ea typeface="Times New Roman"/>
              </a:rPr>
              <a:t> . وهكذا لبقية المعاملات .</a:t>
            </a:r>
            <a:endParaRPr lang="en-US" sz="2400" dirty="0">
              <a:latin typeface="Times New Roman"/>
              <a:ea typeface="Times New Roman"/>
            </a:endParaRPr>
          </a:p>
          <a:p>
            <a:pPr algn="just"/>
            <a:r>
              <a:rPr lang="ar-SA" b="1" dirty="0">
                <a:solidFill>
                  <a:srgbClr val="000000"/>
                </a:solidFill>
                <a:latin typeface="Times New Roman"/>
                <a:ea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87586859"/>
      </p:ext>
    </p:extLst>
  </p:cSld>
  <p:clrMapOvr>
    <a:masterClrMapping/>
  </p:clrMapOvr>
  <p:transition spd="slow">
    <p:push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92500" lnSpcReduction="10000"/>
          </a:bodyPr>
          <a:lstStyle/>
          <a:p>
            <a:pPr marL="130810" algn="ctr"/>
            <a:r>
              <a:rPr lang="ar-IQ" sz="4400" b="1" dirty="0">
                <a:solidFill>
                  <a:srgbClr val="000000"/>
                </a:solidFill>
                <a:latin typeface="Times New Roman"/>
                <a:ea typeface="Times New Roman"/>
              </a:rPr>
              <a:t>تقدير النتروجين في التربة</a:t>
            </a:r>
            <a:endParaRPr lang="en-US" sz="2400" dirty="0">
              <a:latin typeface="Times New Roman"/>
              <a:ea typeface="Times New Roman"/>
            </a:endParaRPr>
          </a:p>
          <a:p>
            <a:pPr marL="130810" algn="just"/>
            <a:r>
              <a:rPr lang="ar-IQ" b="1" dirty="0">
                <a:solidFill>
                  <a:srgbClr val="000000"/>
                </a:solidFill>
                <a:latin typeface="Times New Roman"/>
                <a:ea typeface="Times New Roman"/>
              </a:rPr>
              <a:t>في البداية لابد من القول ان دقة اي تحليل ومدى تكراريته تعتمد على حسن اختيار العينة الممثلة للجزء المراد تحليله وحسن اختيار المستخلصات الكيميائية ومدى ملاءمتها لظروف التربة المعينة وحسن اختيار الجهاز المستعمل للفحص </a:t>
            </a:r>
            <a:endParaRPr lang="en-US" sz="2400" dirty="0">
              <a:latin typeface="Times New Roman"/>
              <a:ea typeface="Times New Roman"/>
            </a:endParaRPr>
          </a:p>
          <a:p>
            <a:pPr marL="130810" algn="just"/>
            <a:r>
              <a:rPr lang="ar-IQ" b="1" u="sng" dirty="0">
                <a:solidFill>
                  <a:srgbClr val="000000"/>
                </a:solidFill>
                <a:latin typeface="Times New Roman"/>
                <a:ea typeface="Times New Roman"/>
              </a:rPr>
              <a:t>تحليل التربة(فحص التربة):</a:t>
            </a:r>
            <a:r>
              <a:rPr lang="ar-IQ" b="1" dirty="0">
                <a:solidFill>
                  <a:srgbClr val="000000"/>
                </a:solidFill>
                <a:latin typeface="Times New Roman"/>
                <a:ea typeface="Times New Roman"/>
              </a:rPr>
              <a:t>سيتم التركيز على كيفية الحصول على الصور الجاهزة من كل عنصر لأنها الاكثر اهمية في خصوبة التربة وتمثل كميات العنصر القابلة للتجهيز بشكل مباشر.</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946231170"/>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55000" lnSpcReduction="20000"/>
          </a:bodyPr>
          <a:lstStyle/>
          <a:p>
            <a:pPr marL="130810" algn="just"/>
            <a:r>
              <a:rPr lang="ar-IQ" b="1" dirty="0">
                <a:solidFill>
                  <a:srgbClr val="000000"/>
                </a:solidFill>
                <a:latin typeface="Times New Roman"/>
                <a:ea typeface="Times New Roman"/>
              </a:rPr>
              <a:t>كما ان معظم طرائق التقدير للعناصر المغذية  لها جانبان:</a:t>
            </a:r>
            <a:endParaRPr lang="en-US" sz="2400" dirty="0">
              <a:latin typeface="Times New Roman"/>
              <a:ea typeface="Times New Roman"/>
            </a:endParaRPr>
          </a:p>
          <a:p>
            <a:pPr lvl="0" algn="just">
              <a:buFont typeface="+mj-lt"/>
              <a:buAutoNum type="arabicPeriod"/>
              <a:tabLst>
                <a:tab pos="359410" algn="l"/>
              </a:tabLst>
            </a:pPr>
            <a:r>
              <a:rPr lang="ar-IQ" b="1" dirty="0">
                <a:solidFill>
                  <a:srgbClr val="000000"/>
                </a:solidFill>
                <a:latin typeface="Times New Roman"/>
                <a:ea typeface="Times New Roman"/>
              </a:rPr>
              <a:t>الحصول على المستخلص (الراشح) الحاوي على العنصر او العناصر المعينة </a:t>
            </a:r>
            <a:endParaRPr lang="en-US" sz="2400" dirty="0">
              <a:latin typeface="Times New Roman"/>
              <a:ea typeface="Times New Roman"/>
            </a:endParaRPr>
          </a:p>
          <a:p>
            <a:pPr lvl="0" algn="just">
              <a:buFont typeface="+mj-lt"/>
              <a:buAutoNum type="arabicPeriod"/>
              <a:tabLst>
                <a:tab pos="359410" algn="l"/>
              </a:tabLst>
            </a:pPr>
            <a:r>
              <a:rPr lang="ar-IQ" b="1" dirty="0">
                <a:solidFill>
                  <a:srgbClr val="000000"/>
                </a:solidFill>
                <a:latin typeface="Times New Roman"/>
                <a:ea typeface="Times New Roman"/>
              </a:rPr>
              <a:t>تقدير محتوى العنصر في الراشح ومن ثم في التربة.</a:t>
            </a:r>
            <a:endParaRPr lang="en-US" sz="2400" dirty="0">
              <a:latin typeface="Times New Roman"/>
              <a:ea typeface="Times New Roman"/>
            </a:endParaRPr>
          </a:p>
          <a:p>
            <a:pPr marL="130810" algn="just">
              <a:tabLst>
                <a:tab pos="702310" algn="l"/>
              </a:tabLst>
            </a:pPr>
            <a:r>
              <a:rPr lang="ar-IQ" b="1" dirty="0">
                <a:solidFill>
                  <a:srgbClr val="000000"/>
                </a:solidFill>
                <a:latin typeface="Times New Roman"/>
                <a:ea typeface="Times New Roman"/>
              </a:rPr>
              <a:t>	</a:t>
            </a:r>
            <a:endParaRPr lang="en-US" sz="2400" dirty="0">
              <a:latin typeface="Times New Roman"/>
              <a:ea typeface="Times New Roman"/>
            </a:endParaRPr>
          </a:p>
          <a:p>
            <a:pPr marL="130810" algn="just"/>
            <a:r>
              <a:rPr lang="en-US" b="1" dirty="0">
                <a:solidFill>
                  <a:srgbClr val="000000"/>
                </a:solidFill>
                <a:latin typeface="Times New Roman"/>
                <a:ea typeface="Times New Roman"/>
              </a:rPr>
              <a:t> </a:t>
            </a:r>
            <a:r>
              <a:rPr lang="ar-IQ" b="1" u="sng" dirty="0">
                <a:solidFill>
                  <a:srgbClr val="000000"/>
                </a:solidFill>
                <a:latin typeface="Times New Roman"/>
                <a:ea typeface="Times New Roman"/>
              </a:rPr>
              <a:t>النتروجين الجاهز</a:t>
            </a:r>
            <a:r>
              <a:rPr lang="ar-IQ" b="1" dirty="0">
                <a:solidFill>
                  <a:srgbClr val="000000"/>
                </a:solidFill>
                <a:latin typeface="Times New Roman"/>
                <a:ea typeface="Times New Roman"/>
              </a:rPr>
              <a:t>: يمثل النترات الذائبة بالمحلول والامونيوم المتواجد في المحلول و المتبادل على اسطح التبادل.</a:t>
            </a:r>
            <a:endParaRPr lang="en-US" sz="2400" dirty="0">
              <a:latin typeface="Times New Roman"/>
              <a:ea typeface="Times New Roman"/>
            </a:endParaRPr>
          </a:p>
          <a:p>
            <a:pPr marL="130810" algn="just"/>
            <a:r>
              <a:rPr lang="ar-IQ" b="1" dirty="0">
                <a:solidFill>
                  <a:srgbClr val="000000"/>
                </a:solidFill>
                <a:latin typeface="Times New Roman"/>
                <a:ea typeface="Times New Roman"/>
              </a:rPr>
              <a:t>         ا-الاستخلاص :يتم باستعمال كلوريد البوتاسيوم(  </a:t>
            </a:r>
            <a:r>
              <a:rPr lang="en-US" b="1" dirty="0">
                <a:solidFill>
                  <a:srgbClr val="000000"/>
                </a:solidFill>
                <a:latin typeface="Times New Roman"/>
                <a:ea typeface="Times New Roman"/>
              </a:rPr>
              <a:t>2MKCl</a:t>
            </a:r>
            <a:r>
              <a:rPr lang="ar-IQ" b="1" dirty="0">
                <a:solidFill>
                  <a:srgbClr val="000000"/>
                </a:solidFill>
                <a:latin typeface="Times New Roman"/>
                <a:ea typeface="Times New Roman"/>
              </a:rPr>
              <a:t> ) وكما يأتي:</a:t>
            </a:r>
            <a:endParaRPr lang="en-US" sz="2400" dirty="0">
              <a:latin typeface="Times New Roman"/>
              <a:ea typeface="Times New Roman"/>
            </a:endParaRPr>
          </a:p>
          <a:p>
            <a:pPr lvl="0" algn="just">
              <a:buFont typeface="Symbol"/>
              <a:buChar char=""/>
              <a:tabLst>
                <a:tab pos="1743075" algn="l"/>
              </a:tabLst>
            </a:pPr>
            <a:r>
              <a:rPr lang="ar-IQ" b="1" dirty="0">
                <a:solidFill>
                  <a:srgbClr val="000000"/>
                </a:solidFill>
                <a:latin typeface="Times New Roman"/>
                <a:ea typeface="Times New Roman"/>
              </a:rPr>
              <a:t>توضع 10 غم تربة في دورق مخروطي</a:t>
            </a:r>
            <a:endParaRPr lang="en-US" sz="2400" dirty="0">
              <a:latin typeface="Times New Roman"/>
              <a:ea typeface="Times New Roman"/>
            </a:endParaRPr>
          </a:p>
          <a:p>
            <a:pPr lvl="0" algn="just">
              <a:buFont typeface="Symbol"/>
              <a:buChar char=""/>
              <a:tabLst>
                <a:tab pos="1743075" algn="l"/>
              </a:tabLst>
            </a:pPr>
            <a:r>
              <a:rPr lang="ar-IQ" b="1" dirty="0">
                <a:solidFill>
                  <a:srgbClr val="000000"/>
                </a:solidFill>
                <a:latin typeface="Times New Roman"/>
                <a:ea typeface="Times New Roman"/>
              </a:rPr>
              <a:t>يضاف 100 </a:t>
            </a:r>
            <a:r>
              <a:rPr lang="ar-IQ" b="1" dirty="0" err="1">
                <a:solidFill>
                  <a:srgbClr val="000000"/>
                </a:solidFill>
                <a:latin typeface="Times New Roman"/>
                <a:ea typeface="Times New Roman"/>
              </a:rPr>
              <a:t>مللتر</a:t>
            </a:r>
            <a:r>
              <a:rPr lang="ar-IQ" b="1" dirty="0">
                <a:solidFill>
                  <a:srgbClr val="000000"/>
                </a:solidFill>
                <a:latin typeface="Times New Roman"/>
                <a:ea typeface="Times New Roman"/>
              </a:rPr>
              <a:t> من محلول كلوريد البوتاسيوم</a:t>
            </a:r>
            <a:endParaRPr lang="en-US" sz="2400" dirty="0">
              <a:latin typeface="Times New Roman"/>
              <a:ea typeface="Times New Roman"/>
            </a:endParaRPr>
          </a:p>
          <a:p>
            <a:pPr lvl="0" algn="just">
              <a:buFont typeface="Symbol"/>
              <a:buChar char=""/>
              <a:tabLst>
                <a:tab pos="1743075" algn="l"/>
              </a:tabLst>
            </a:pPr>
            <a:r>
              <a:rPr lang="ar-IQ" b="1" dirty="0">
                <a:solidFill>
                  <a:srgbClr val="000000"/>
                </a:solidFill>
                <a:latin typeface="Times New Roman"/>
                <a:ea typeface="Times New Roman"/>
              </a:rPr>
              <a:t>رج لمدة 15 دقيقة والترشيح</a:t>
            </a:r>
            <a:endParaRPr lang="en-US" sz="2400" dirty="0">
              <a:latin typeface="Times New Roman"/>
              <a:ea typeface="Times New Roman"/>
            </a:endParaRPr>
          </a:p>
          <a:p>
            <a:pPr marL="1514475" algn="just"/>
            <a:r>
              <a:rPr lang="ar-IQ" b="1" dirty="0">
                <a:solidFill>
                  <a:srgbClr val="000000"/>
                </a:solidFill>
                <a:latin typeface="Times New Roman"/>
                <a:ea typeface="Times New Roman"/>
              </a:rPr>
              <a:t> </a:t>
            </a:r>
            <a:endParaRPr lang="en-US" sz="2400" dirty="0">
              <a:latin typeface="Times New Roman"/>
              <a:ea typeface="Times New Roman"/>
            </a:endParaRPr>
          </a:p>
          <a:p>
            <a:pPr lvl="0" algn="just">
              <a:buFont typeface="+mj-cs"/>
              <a:buAutoNum type="arabic1Minus"/>
              <a:tabLst>
                <a:tab pos="359410" algn="l"/>
              </a:tabLst>
            </a:pPr>
            <a:r>
              <a:rPr lang="ar-IQ" b="1" dirty="0">
                <a:solidFill>
                  <a:srgbClr val="000000"/>
                </a:solidFill>
                <a:latin typeface="Times New Roman"/>
                <a:ea typeface="Times New Roman"/>
              </a:rPr>
              <a:t>تقدير المحتوى : يتم هنا استخدام جهاز يسمى مايكرو </a:t>
            </a:r>
            <a:r>
              <a:rPr lang="ar-IQ" b="1" dirty="0" err="1">
                <a:solidFill>
                  <a:srgbClr val="000000"/>
                </a:solidFill>
                <a:latin typeface="Times New Roman"/>
                <a:ea typeface="Times New Roman"/>
              </a:rPr>
              <a:t>كلدال</a:t>
            </a:r>
            <a:r>
              <a:rPr lang="ar-IQ" b="1" dirty="0">
                <a:solidFill>
                  <a:srgbClr val="000000"/>
                </a:solidFill>
                <a:latin typeface="Times New Roman"/>
                <a:ea typeface="Times New Roman"/>
              </a:rPr>
              <a:t> </a:t>
            </a:r>
            <a:r>
              <a:rPr lang="en-US" b="1" i="1" dirty="0">
                <a:solidFill>
                  <a:srgbClr val="000000"/>
                </a:solidFill>
                <a:latin typeface="Times New Roman"/>
                <a:ea typeface="Times New Roman"/>
              </a:rPr>
              <a:t>Micro </a:t>
            </a:r>
            <a:r>
              <a:rPr lang="en-US" b="1" i="1" dirty="0" err="1">
                <a:solidFill>
                  <a:srgbClr val="000000"/>
                </a:solidFill>
                <a:latin typeface="Times New Roman"/>
                <a:ea typeface="Times New Roman"/>
              </a:rPr>
              <a:t>Kjeldhal</a:t>
            </a:r>
            <a:r>
              <a:rPr lang="en-US" b="1" i="1" dirty="0">
                <a:solidFill>
                  <a:srgbClr val="000000"/>
                </a:solidFill>
                <a:latin typeface="Times New Roman"/>
                <a:ea typeface="Times New Roman"/>
              </a:rPr>
              <a:t> Steam Distillation</a:t>
            </a:r>
            <a:endParaRPr lang="en-US" sz="2400" dirty="0">
              <a:latin typeface="Times New Roman"/>
              <a:ea typeface="Times New Roman"/>
            </a:endParaRPr>
          </a:p>
          <a:p>
            <a:pPr marL="359410" algn="just"/>
            <a:r>
              <a:rPr lang="ar-IQ" b="1" u="sng" dirty="0">
                <a:solidFill>
                  <a:srgbClr val="000000"/>
                </a:solidFill>
                <a:latin typeface="Times New Roman"/>
                <a:ea typeface="Times New Roman"/>
              </a:rPr>
              <a:t>تقدير الامونيوم :</a:t>
            </a:r>
            <a:endParaRPr lang="en-US" sz="2400" dirty="0">
              <a:latin typeface="Times New Roman"/>
              <a:ea typeface="Times New Roman"/>
            </a:endParaRPr>
          </a:p>
          <a:p>
            <a:pPr lvl="1" algn="just">
              <a:buFont typeface="+mj-lt"/>
              <a:buAutoNum type="arabicPeriod"/>
              <a:tabLst>
                <a:tab pos="914400" algn="l"/>
              </a:tabLst>
            </a:pPr>
            <a:r>
              <a:rPr lang="ar-IQ" b="1" dirty="0">
                <a:solidFill>
                  <a:srgbClr val="000000"/>
                </a:solidFill>
                <a:latin typeface="Times New Roman"/>
                <a:ea typeface="Times New Roman"/>
              </a:rPr>
              <a:t>يؤخذ 10 </a:t>
            </a:r>
            <a:r>
              <a:rPr lang="ar-IQ" b="1" dirty="0" err="1">
                <a:solidFill>
                  <a:srgbClr val="000000"/>
                </a:solidFill>
                <a:latin typeface="Times New Roman"/>
                <a:ea typeface="Times New Roman"/>
              </a:rPr>
              <a:t>مللتر</a:t>
            </a:r>
            <a:r>
              <a:rPr lang="ar-IQ" b="1" dirty="0">
                <a:solidFill>
                  <a:srgbClr val="000000"/>
                </a:solidFill>
                <a:latin typeface="Times New Roman"/>
                <a:ea typeface="Times New Roman"/>
              </a:rPr>
              <a:t> من الراشح في الفقرة ا اعلاه ويوضع في انبوبة او دورق الجهاز </a:t>
            </a:r>
            <a:endParaRPr lang="en-US" sz="2000" dirty="0">
              <a:latin typeface="Times New Roman"/>
              <a:ea typeface="Times New Roman"/>
            </a:endParaRPr>
          </a:p>
          <a:p>
            <a:pPr lvl="1" algn="just">
              <a:buFont typeface="+mj-lt"/>
              <a:buAutoNum type="arabicPeriod"/>
              <a:tabLst>
                <a:tab pos="914400" algn="l"/>
              </a:tabLst>
            </a:pPr>
            <a:r>
              <a:rPr lang="ar-IQ" b="1" dirty="0">
                <a:solidFill>
                  <a:srgbClr val="000000"/>
                </a:solidFill>
                <a:latin typeface="Times New Roman"/>
                <a:ea typeface="Times New Roman"/>
              </a:rPr>
              <a:t>يضاف 0.2 غم تقريباَ من اوكسيد المغنيسيوم  ويعاد الدورق الى مكانه المخصص في الجهاز</a:t>
            </a:r>
            <a:endParaRPr lang="en-US" sz="2000" dirty="0">
              <a:latin typeface="Times New Roman"/>
              <a:ea typeface="Times New Roman"/>
            </a:endParaRPr>
          </a:p>
          <a:p>
            <a:pPr lvl="1" algn="just">
              <a:buFont typeface="+mj-lt"/>
              <a:buAutoNum type="arabicPeriod"/>
              <a:tabLst>
                <a:tab pos="914400" algn="l"/>
              </a:tabLst>
            </a:pPr>
            <a:r>
              <a:rPr lang="ar-IQ" b="1" dirty="0">
                <a:solidFill>
                  <a:srgbClr val="000000"/>
                </a:solidFill>
                <a:latin typeface="Times New Roman"/>
                <a:ea typeface="Times New Roman"/>
              </a:rPr>
              <a:t>في جهة الاستقبال يوضع 5 </a:t>
            </a:r>
            <a:r>
              <a:rPr lang="ar-IQ" b="1" dirty="0" err="1">
                <a:solidFill>
                  <a:srgbClr val="000000"/>
                </a:solidFill>
                <a:latin typeface="Times New Roman"/>
                <a:ea typeface="Times New Roman"/>
              </a:rPr>
              <a:t>مللتر</a:t>
            </a:r>
            <a:r>
              <a:rPr lang="ar-IQ" b="1" dirty="0">
                <a:solidFill>
                  <a:srgbClr val="000000"/>
                </a:solidFill>
                <a:latin typeface="Times New Roman"/>
                <a:ea typeface="Times New Roman"/>
              </a:rPr>
              <a:t> من حامض </a:t>
            </a:r>
            <a:r>
              <a:rPr lang="ar-IQ" b="1" dirty="0" err="1">
                <a:solidFill>
                  <a:srgbClr val="000000"/>
                </a:solidFill>
                <a:latin typeface="Times New Roman"/>
                <a:ea typeface="Times New Roman"/>
              </a:rPr>
              <a:t>البوريك</a:t>
            </a:r>
            <a:r>
              <a:rPr lang="ar-IQ" b="1" dirty="0">
                <a:solidFill>
                  <a:srgbClr val="000000"/>
                </a:solidFill>
                <a:latin typeface="Times New Roman"/>
                <a:ea typeface="Times New Roman"/>
              </a:rPr>
              <a:t> مع عدد من الكواشف</a:t>
            </a:r>
            <a:endParaRPr lang="en-US" sz="2000" dirty="0">
              <a:latin typeface="Times New Roman"/>
              <a:ea typeface="Times New Roman"/>
            </a:endParaRPr>
          </a:p>
          <a:p>
            <a:pPr marL="588010" algn="just"/>
            <a:r>
              <a:rPr lang="ar-IQ" b="1" dirty="0">
                <a:solidFill>
                  <a:srgbClr val="000000"/>
                </a:solidFill>
                <a:latin typeface="Times New Roman"/>
                <a:ea typeface="Times New Roman"/>
              </a:rPr>
              <a:t>     (</a:t>
            </a:r>
            <a:r>
              <a:rPr lang="en-US" b="1" dirty="0" err="1">
                <a:solidFill>
                  <a:srgbClr val="000000"/>
                </a:solidFill>
                <a:latin typeface="Times New Roman"/>
                <a:ea typeface="Times New Roman"/>
              </a:rPr>
              <a:t>Bromo</a:t>
            </a:r>
            <a:r>
              <a:rPr lang="en-US" b="1" dirty="0">
                <a:solidFill>
                  <a:srgbClr val="000000"/>
                </a:solidFill>
                <a:latin typeface="Times New Roman"/>
                <a:ea typeface="Times New Roman"/>
              </a:rPr>
              <a:t> cresol green +Methyl red</a:t>
            </a:r>
            <a:r>
              <a:rPr lang="ar-IQ" b="1" dirty="0">
                <a:solidFill>
                  <a:srgbClr val="000000"/>
                </a:solidFill>
                <a:latin typeface="Times New Roman"/>
                <a:ea typeface="Times New Roman"/>
              </a:rPr>
              <a:t>) في دورق مخروطي </a:t>
            </a:r>
            <a:r>
              <a:rPr lang="ar-IQ" b="1" dirty="0" err="1">
                <a:solidFill>
                  <a:srgbClr val="000000"/>
                </a:solidFill>
                <a:latin typeface="Times New Roman"/>
                <a:ea typeface="Times New Roman"/>
              </a:rPr>
              <a:t>لأستقبال</a:t>
            </a:r>
            <a:r>
              <a:rPr lang="ar-IQ" b="1" dirty="0">
                <a:solidFill>
                  <a:srgbClr val="000000"/>
                </a:solidFill>
                <a:latin typeface="Times New Roman"/>
                <a:ea typeface="Times New Roman"/>
              </a:rPr>
              <a:t> الامونيا </a:t>
            </a:r>
            <a:r>
              <a:rPr lang="ar-IQ" b="1" dirty="0" err="1">
                <a:solidFill>
                  <a:srgbClr val="000000"/>
                </a:solidFill>
                <a:latin typeface="Times New Roman"/>
                <a:ea typeface="Times New Roman"/>
              </a:rPr>
              <a:t>المتقطرة</a:t>
            </a:r>
            <a:r>
              <a:rPr lang="ar-IQ" b="1" dirty="0">
                <a:solidFill>
                  <a:srgbClr val="000000"/>
                </a:solidFill>
                <a:latin typeface="Times New Roman"/>
                <a:ea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718181446"/>
      </p:ext>
    </p:extLst>
  </p:cSld>
  <p:clrMapOvr>
    <a:masterClrMapping/>
  </p:clrMapOvr>
  <p:transition spd="slow">
    <p:cover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sp>
        <p:nvSpPr>
          <p:cNvPr id="3" name="عنصر نائب للمحتوى 2"/>
          <p:cNvSpPr>
            <a:spLocks noGrp="1"/>
          </p:cNvSpPr>
          <p:nvPr>
            <p:ph idx="1"/>
          </p:nvPr>
        </p:nvSpPr>
        <p:spPr/>
        <p:txBody>
          <a:bodyPr>
            <a:normAutofit fontScale="47500" lnSpcReduction="20000"/>
          </a:bodyPr>
          <a:lstStyle/>
          <a:p>
            <a:pPr marL="588010" algn="just"/>
            <a:r>
              <a:rPr lang="ar-IQ" b="1" dirty="0">
                <a:solidFill>
                  <a:srgbClr val="000000"/>
                </a:solidFill>
                <a:latin typeface="Times New Roman"/>
                <a:ea typeface="Times New Roman"/>
              </a:rPr>
              <a:t> يشغل الجهاز وتشغل دورة الماء بشكل جيد ويستمر بجمع الامونيا الى ان يصبح الحجم المتجمع في جهة الاستقبال بحدود 25 </a:t>
            </a:r>
            <a:r>
              <a:rPr lang="ar-IQ" b="1" dirty="0" err="1">
                <a:solidFill>
                  <a:srgbClr val="000000"/>
                </a:solidFill>
                <a:latin typeface="Times New Roman"/>
                <a:ea typeface="Times New Roman"/>
              </a:rPr>
              <a:t>مللتر</a:t>
            </a:r>
            <a:r>
              <a:rPr lang="ar-IQ" b="1" dirty="0">
                <a:solidFill>
                  <a:srgbClr val="000000"/>
                </a:solidFill>
                <a:latin typeface="Times New Roman"/>
                <a:ea typeface="Times New Roman"/>
              </a:rPr>
              <a:t>.</a:t>
            </a:r>
            <a:endParaRPr lang="en-US" sz="2400" dirty="0">
              <a:latin typeface="Times New Roman"/>
              <a:ea typeface="Times New Roman"/>
            </a:endParaRPr>
          </a:p>
          <a:p>
            <a:pPr lvl="1" algn="just">
              <a:buFont typeface="+mj-lt"/>
              <a:buAutoNum type="arabicPeriod"/>
              <a:tabLst>
                <a:tab pos="914400" algn="l"/>
              </a:tabLst>
            </a:pPr>
            <a:r>
              <a:rPr lang="ar-IQ" b="1" dirty="0">
                <a:solidFill>
                  <a:srgbClr val="000000"/>
                </a:solidFill>
                <a:latin typeface="Times New Roman"/>
                <a:ea typeface="Times New Roman"/>
              </a:rPr>
              <a:t>يتم التسحيح مع حامض الكبريتيك (  </a:t>
            </a:r>
            <a:r>
              <a:rPr lang="en-US" b="1" dirty="0">
                <a:solidFill>
                  <a:srgbClr val="000000"/>
                </a:solidFill>
                <a:latin typeface="Times New Roman"/>
                <a:ea typeface="Times New Roman"/>
              </a:rPr>
              <a:t>0.005N H</a:t>
            </a:r>
            <a:r>
              <a:rPr lang="en-US" b="1" baseline="-25000" dirty="0">
                <a:solidFill>
                  <a:srgbClr val="000000"/>
                </a:solidFill>
                <a:latin typeface="Times New Roman"/>
                <a:ea typeface="Times New Roman"/>
              </a:rPr>
              <a:t>2</a:t>
            </a:r>
            <a:r>
              <a:rPr lang="en-US" b="1" dirty="0">
                <a:solidFill>
                  <a:srgbClr val="000000"/>
                </a:solidFill>
                <a:latin typeface="Times New Roman"/>
                <a:ea typeface="Times New Roman"/>
              </a:rPr>
              <a:t>SO</a:t>
            </a:r>
            <a:r>
              <a:rPr lang="en-US" b="1" baseline="-25000" dirty="0">
                <a:solidFill>
                  <a:srgbClr val="000000"/>
                </a:solidFill>
                <a:latin typeface="Times New Roman"/>
                <a:ea typeface="Times New Roman"/>
              </a:rPr>
              <a:t>4</a:t>
            </a:r>
            <a:r>
              <a:rPr lang="ar-IQ" b="1" dirty="0">
                <a:solidFill>
                  <a:srgbClr val="000000"/>
                </a:solidFill>
                <a:latin typeface="Times New Roman"/>
                <a:ea typeface="Times New Roman"/>
              </a:rPr>
              <a:t>) .</a:t>
            </a:r>
            <a:endParaRPr lang="en-US" sz="2000" dirty="0">
              <a:latin typeface="Times New Roman"/>
              <a:ea typeface="Times New Roman"/>
            </a:endParaRPr>
          </a:p>
          <a:p>
            <a:pPr marL="685800" algn="just"/>
            <a:r>
              <a:rPr lang="ar-IQ" b="1" dirty="0">
                <a:solidFill>
                  <a:srgbClr val="000000"/>
                </a:solidFill>
                <a:latin typeface="Times New Roman"/>
                <a:ea typeface="Times New Roman"/>
              </a:rPr>
              <a:t>ملاحظة: لون حامض </a:t>
            </a:r>
            <a:r>
              <a:rPr lang="ar-IQ" b="1" dirty="0" err="1">
                <a:solidFill>
                  <a:srgbClr val="000000"/>
                </a:solidFill>
                <a:latin typeface="Times New Roman"/>
                <a:ea typeface="Times New Roman"/>
              </a:rPr>
              <a:t>البوريك</a:t>
            </a:r>
            <a:r>
              <a:rPr lang="ar-IQ" b="1" dirty="0">
                <a:solidFill>
                  <a:srgbClr val="000000"/>
                </a:solidFill>
                <a:latin typeface="Times New Roman"/>
                <a:ea typeface="Times New Roman"/>
              </a:rPr>
              <a:t> مع الكواشف </a:t>
            </a:r>
            <a:r>
              <a:rPr lang="ar-IQ" b="1" dirty="0" err="1">
                <a:solidFill>
                  <a:srgbClr val="000000"/>
                </a:solidFill>
                <a:latin typeface="Times New Roman"/>
                <a:ea typeface="Times New Roman"/>
              </a:rPr>
              <a:t>شوندري</a:t>
            </a:r>
            <a:r>
              <a:rPr lang="ar-IQ" b="1" dirty="0">
                <a:solidFill>
                  <a:srgbClr val="000000"/>
                </a:solidFill>
                <a:latin typeface="Times New Roman"/>
                <a:ea typeface="Times New Roman"/>
              </a:rPr>
              <a:t> مع الامونيا يتغير اللون الى الاخضر المزرق وفي التسحيح يحسب الحجم المطلوب لتغير اللون الى اللون الاصلي.</a:t>
            </a:r>
            <a:endParaRPr lang="en-US" sz="2400" dirty="0">
              <a:latin typeface="Times New Roman"/>
              <a:ea typeface="Times New Roman"/>
            </a:endParaRPr>
          </a:p>
          <a:p>
            <a:pPr algn="just"/>
            <a:r>
              <a:rPr lang="ar-IQ" b="1" dirty="0">
                <a:solidFill>
                  <a:srgbClr val="000000"/>
                </a:solidFill>
                <a:latin typeface="Times New Roman"/>
                <a:ea typeface="Times New Roman"/>
              </a:rPr>
              <a:t>  </a:t>
            </a:r>
            <a:r>
              <a:rPr lang="ar-IQ" b="1" u="sng" dirty="0">
                <a:solidFill>
                  <a:srgbClr val="000000"/>
                </a:solidFill>
                <a:latin typeface="Times New Roman"/>
                <a:ea typeface="Times New Roman"/>
              </a:rPr>
              <a:t>تقدير </a:t>
            </a:r>
            <a:r>
              <a:rPr lang="ar-IQ" b="1" u="sng" dirty="0" err="1">
                <a:solidFill>
                  <a:srgbClr val="000000"/>
                </a:solidFill>
                <a:latin typeface="Times New Roman"/>
                <a:ea typeface="Times New Roman"/>
              </a:rPr>
              <a:t>الامونيوم+النترات</a:t>
            </a:r>
            <a:r>
              <a:rPr lang="ar-IQ" b="1" u="sng" dirty="0">
                <a:solidFill>
                  <a:srgbClr val="000000"/>
                </a:solidFill>
                <a:latin typeface="Times New Roman"/>
                <a:ea typeface="Times New Roman"/>
              </a:rPr>
              <a:t>:</a:t>
            </a:r>
            <a:endParaRPr lang="en-US" sz="2400" dirty="0">
              <a:latin typeface="Times New Roman"/>
              <a:ea typeface="Times New Roman"/>
            </a:endParaRPr>
          </a:p>
          <a:p>
            <a:pPr marL="685800" algn="just"/>
            <a:r>
              <a:rPr lang="ar-IQ" b="1" dirty="0">
                <a:solidFill>
                  <a:srgbClr val="000000"/>
                </a:solidFill>
                <a:latin typeface="Times New Roman"/>
                <a:ea typeface="Times New Roman"/>
              </a:rPr>
              <a:t>1-يؤخذ 10 </a:t>
            </a:r>
            <a:r>
              <a:rPr lang="ar-IQ" b="1" dirty="0" err="1">
                <a:solidFill>
                  <a:srgbClr val="000000"/>
                </a:solidFill>
                <a:latin typeface="Times New Roman"/>
                <a:ea typeface="Times New Roman"/>
              </a:rPr>
              <a:t>مللتر</a:t>
            </a:r>
            <a:r>
              <a:rPr lang="ar-IQ" b="1" dirty="0">
                <a:solidFill>
                  <a:srgbClr val="000000"/>
                </a:solidFill>
                <a:latin typeface="Times New Roman"/>
                <a:ea typeface="Times New Roman"/>
              </a:rPr>
              <a:t> من الراشح في الفقرة ا اعلاه ويوضع في انبوبة او دورق الجهاز </a:t>
            </a:r>
            <a:endParaRPr lang="en-US" sz="2400" dirty="0">
              <a:latin typeface="Times New Roman"/>
              <a:ea typeface="Times New Roman"/>
            </a:endParaRPr>
          </a:p>
          <a:p>
            <a:pPr marL="685800" algn="just"/>
            <a:r>
              <a:rPr lang="ar-IQ" b="1" dirty="0">
                <a:solidFill>
                  <a:srgbClr val="000000"/>
                </a:solidFill>
                <a:latin typeface="Times New Roman"/>
                <a:ea typeface="Times New Roman"/>
              </a:rPr>
              <a:t>2-يضاف 0.2 غم تقريباَ من اوكسيد المغنيسيوم +0.2 غم من سبيكة </a:t>
            </a:r>
            <a:r>
              <a:rPr lang="ar-IQ" b="1" dirty="0" err="1">
                <a:solidFill>
                  <a:srgbClr val="000000"/>
                </a:solidFill>
                <a:latin typeface="Times New Roman"/>
                <a:ea typeface="Times New Roman"/>
              </a:rPr>
              <a:t>الديفاردة</a:t>
            </a:r>
            <a:r>
              <a:rPr lang="ar-IQ" b="1" dirty="0">
                <a:solidFill>
                  <a:srgbClr val="000000"/>
                </a:solidFill>
                <a:latin typeface="Times New Roman"/>
                <a:ea typeface="Times New Roman"/>
              </a:rPr>
              <a:t>(  </a:t>
            </a:r>
            <a:r>
              <a:rPr lang="en-US" b="1" dirty="0" err="1">
                <a:solidFill>
                  <a:srgbClr val="000000"/>
                </a:solidFill>
                <a:latin typeface="Times New Roman"/>
                <a:ea typeface="Times New Roman"/>
              </a:rPr>
              <a:t>Devarda</a:t>
            </a:r>
            <a:r>
              <a:rPr lang="en-US" b="1" dirty="0">
                <a:solidFill>
                  <a:srgbClr val="000000"/>
                </a:solidFill>
                <a:latin typeface="Times New Roman"/>
                <a:ea typeface="Times New Roman"/>
              </a:rPr>
              <a:t> alloy</a:t>
            </a:r>
            <a:r>
              <a:rPr lang="ar-IQ" b="1" dirty="0">
                <a:solidFill>
                  <a:srgbClr val="000000"/>
                </a:solidFill>
                <a:latin typeface="Times New Roman"/>
                <a:ea typeface="Times New Roman"/>
              </a:rPr>
              <a:t>  )  ويعاد الدورق الى مكانه المخصص في الجهاز.</a:t>
            </a:r>
            <a:endParaRPr lang="en-US" sz="2400" dirty="0">
              <a:latin typeface="Times New Roman"/>
              <a:ea typeface="Times New Roman"/>
            </a:endParaRPr>
          </a:p>
          <a:p>
            <a:pPr marL="685800" algn="just"/>
            <a:r>
              <a:rPr lang="ar-IQ" b="1" dirty="0">
                <a:solidFill>
                  <a:srgbClr val="000000"/>
                </a:solidFill>
                <a:latin typeface="Times New Roman"/>
                <a:ea typeface="Times New Roman"/>
              </a:rPr>
              <a:t>3-تتبع الخطوات اعلاه نفسها وبالتتابع.</a:t>
            </a:r>
            <a:endParaRPr lang="en-US" sz="2400" dirty="0">
              <a:latin typeface="Times New Roman"/>
              <a:ea typeface="Times New Roman"/>
            </a:endParaRPr>
          </a:p>
          <a:p>
            <a:pPr algn="just"/>
            <a:r>
              <a:rPr lang="ar-IQ" b="1" u="sng" dirty="0">
                <a:solidFill>
                  <a:srgbClr val="000000"/>
                </a:solidFill>
                <a:latin typeface="Times New Roman"/>
                <a:ea typeface="Times New Roman"/>
              </a:rPr>
              <a:t>  تقدير النترات</a:t>
            </a:r>
            <a:r>
              <a:rPr lang="ar-IQ" b="1" dirty="0">
                <a:solidFill>
                  <a:srgbClr val="000000"/>
                </a:solidFill>
                <a:latin typeface="Times New Roman"/>
                <a:ea typeface="Times New Roman"/>
              </a:rPr>
              <a:t>:    النترات  =</a:t>
            </a:r>
            <a:r>
              <a:rPr lang="ar-IQ" b="1" u="sng" dirty="0">
                <a:solidFill>
                  <a:srgbClr val="000000"/>
                </a:solidFill>
                <a:latin typeface="Times New Roman"/>
                <a:ea typeface="Times New Roman"/>
              </a:rPr>
              <a:t> </a:t>
            </a:r>
            <a:r>
              <a:rPr lang="ar-IQ" b="1" dirty="0">
                <a:solidFill>
                  <a:srgbClr val="000000"/>
                </a:solidFill>
                <a:latin typeface="Times New Roman"/>
                <a:ea typeface="Times New Roman"/>
              </a:rPr>
              <a:t>النترات+ الامونيوم – الامونيوم.</a:t>
            </a:r>
            <a:endParaRPr lang="en-US" sz="2400" dirty="0">
              <a:latin typeface="Times New Roman"/>
              <a:ea typeface="Times New Roman"/>
            </a:endParaRPr>
          </a:p>
          <a:p>
            <a:pPr algn="just"/>
            <a:r>
              <a:rPr lang="ar-IQ" b="1" dirty="0">
                <a:solidFill>
                  <a:srgbClr val="000000"/>
                </a:solidFill>
                <a:latin typeface="Times New Roman"/>
                <a:ea typeface="Times New Roman"/>
              </a:rPr>
              <a:t>ومن الممكن تقدير النترات مباشرةَ.</a:t>
            </a:r>
            <a:endParaRPr lang="en-US" sz="2400" dirty="0">
              <a:latin typeface="Times New Roman"/>
              <a:ea typeface="Times New Roman"/>
            </a:endParaRPr>
          </a:p>
          <a:p>
            <a:pPr algn="just"/>
            <a:r>
              <a:rPr lang="ar-IQ" b="1" dirty="0">
                <a:solidFill>
                  <a:srgbClr val="000000"/>
                </a:solidFill>
                <a:latin typeface="Times New Roman"/>
                <a:ea typeface="Times New Roman"/>
              </a:rPr>
              <a:t>ولحساب النسبة المئوية للنتروجين تستعمل المعادلة الاتية:</a:t>
            </a:r>
            <a:endParaRPr lang="en-US" sz="2400" dirty="0">
              <a:latin typeface="Times New Roman"/>
              <a:ea typeface="Times New Roman"/>
            </a:endParaRPr>
          </a:p>
          <a:p>
            <a:pPr algn="just"/>
            <a:r>
              <a:rPr lang="ar-IQ" b="1" dirty="0">
                <a:solidFill>
                  <a:srgbClr val="000000"/>
                </a:solidFill>
                <a:latin typeface="Times New Roman"/>
                <a:ea typeface="Times New Roman"/>
              </a:rPr>
              <a:t>                   حجم حامض الكبريتيك المستعمل ×عياريته ×14</a:t>
            </a:r>
            <a:endParaRPr lang="en-US" sz="2400" dirty="0">
              <a:latin typeface="Times New Roman"/>
              <a:ea typeface="Times New Roman"/>
            </a:endParaRPr>
          </a:p>
          <a:p>
            <a:pPr algn="just"/>
            <a:r>
              <a:rPr lang="ar-IQ" b="1" dirty="0">
                <a:solidFill>
                  <a:srgbClr val="000000"/>
                </a:solidFill>
                <a:latin typeface="Times New Roman"/>
                <a:ea typeface="Times New Roman"/>
              </a:rPr>
              <a:t>نسبة النتروجين = -----------------------------------×مقلوب التخفيف ×100</a:t>
            </a:r>
            <a:endParaRPr lang="en-US" sz="2400" dirty="0">
              <a:latin typeface="Times New Roman"/>
              <a:ea typeface="Times New Roman"/>
            </a:endParaRPr>
          </a:p>
          <a:p>
            <a:pPr algn="just"/>
            <a:r>
              <a:rPr lang="ar-IQ" b="1" dirty="0">
                <a:solidFill>
                  <a:srgbClr val="000000"/>
                </a:solidFill>
                <a:latin typeface="Times New Roman"/>
                <a:ea typeface="Times New Roman"/>
              </a:rPr>
              <a:t>                                       وزن التربة ×1000</a:t>
            </a:r>
            <a:endParaRPr lang="en-US" sz="2400" dirty="0">
              <a:latin typeface="Times New Roman"/>
              <a:ea typeface="Times New Roman"/>
            </a:endParaRPr>
          </a:p>
          <a:p>
            <a:pPr algn="just">
              <a:tabLst>
                <a:tab pos="997585" algn="l"/>
              </a:tabLst>
            </a:pPr>
            <a:r>
              <a:rPr lang="ar-SA" b="1" dirty="0">
                <a:solidFill>
                  <a:srgbClr val="000000"/>
                </a:solidFill>
                <a:latin typeface="Times New Roman"/>
                <a:ea typeface="Times New Roman"/>
              </a:rPr>
              <a:t>	</a:t>
            </a:r>
            <a:endParaRPr lang="en-US" sz="2400" dirty="0">
              <a:latin typeface="Times New Roman"/>
              <a:ea typeface="Times New Roman"/>
            </a:endParaRPr>
          </a:p>
          <a:p>
            <a:pPr algn="just"/>
            <a:r>
              <a:rPr lang="en-US" b="1" dirty="0">
                <a:solidFill>
                  <a:srgbClr val="000000"/>
                </a:solidFill>
                <a:latin typeface="Times New Roman"/>
                <a:ea typeface="Times New Roman"/>
              </a:rPr>
              <a:t>N </a:t>
            </a:r>
            <a:r>
              <a:rPr lang="ar-IQ" b="1" dirty="0">
                <a:solidFill>
                  <a:srgbClr val="000000"/>
                </a:solidFill>
                <a:latin typeface="Times New Roman"/>
                <a:ea typeface="Times New Roman"/>
              </a:rPr>
              <a:t> % × 10000 = ملغم </a:t>
            </a:r>
            <a:r>
              <a:rPr lang="en-US" b="1" dirty="0">
                <a:solidFill>
                  <a:srgbClr val="000000"/>
                </a:solidFill>
                <a:latin typeface="Times New Roman"/>
                <a:ea typeface="Times New Roman"/>
              </a:rPr>
              <a:t>N</a:t>
            </a:r>
            <a:r>
              <a:rPr lang="ar-IQ" b="1" dirty="0">
                <a:solidFill>
                  <a:srgbClr val="000000"/>
                </a:solidFill>
                <a:latin typeface="Times New Roman"/>
                <a:ea typeface="Times New Roman"/>
              </a:rPr>
              <a:t> كغم </a:t>
            </a:r>
            <a:r>
              <a:rPr lang="ar-IQ" b="1" baseline="30000" dirty="0">
                <a:solidFill>
                  <a:srgbClr val="000000"/>
                </a:solidFill>
                <a:latin typeface="Times New Roman"/>
                <a:ea typeface="Times New Roman"/>
              </a:rPr>
              <a:t>-1</a:t>
            </a:r>
            <a:r>
              <a:rPr lang="ar-IQ" b="1" dirty="0">
                <a:solidFill>
                  <a:srgbClr val="000000"/>
                </a:solidFill>
                <a:latin typeface="Times New Roman"/>
                <a:ea typeface="Times New Roman"/>
              </a:rPr>
              <a:t> </a:t>
            </a:r>
            <a:r>
              <a:rPr lang="ar-IQ" b="1" dirty="0" smtClean="0">
                <a:solidFill>
                  <a:srgbClr val="000000"/>
                </a:solidFill>
                <a:latin typeface="Times New Roman"/>
                <a:ea typeface="Times New Roman"/>
              </a:rPr>
              <a:t>تربة</a:t>
            </a:r>
          </a:p>
          <a:p>
            <a:pPr algn="just"/>
            <a:r>
              <a:rPr lang="ar-IQ" b="1" dirty="0">
                <a:solidFill>
                  <a:srgbClr val="000000"/>
                </a:solidFill>
                <a:ea typeface="Times New Roman"/>
                <a:cs typeface="Times New Roman"/>
              </a:rPr>
              <a:t>% = </a:t>
            </a:r>
            <a:r>
              <a:rPr lang="en-US" b="1" dirty="0">
                <a:solidFill>
                  <a:srgbClr val="000000"/>
                </a:solidFill>
                <a:latin typeface="Times New Roman"/>
                <a:ea typeface="Times New Roman"/>
              </a:rPr>
              <a:t>PPM</a:t>
            </a:r>
            <a:r>
              <a:rPr lang="ar-IQ" b="1">
                <a:solidFill>
                  <a:srgbClr val="000000"/>
                </a:solidFill>
                <a:latin typeface="Times New Roman"/>
                <a:ea typeface="Times New Roman"/>
              </a:rPr>
              <a:t> / 10000</a:t>
            </a:r>
            <a:endParaRPr lang="ar-IQ" dirty="0"/>
          </a:p>
        </p:txBody>
      </p:sp>
    </p:spTree>
    <p:extLst>
      <p:ext uri="{BB962C8B-B14F-4D97-AF65-F5344CB8AC3E}">
        <p14:creationId xmlns:p14="http://schemas.microsoft.com/office/powerpoint/2010/main" val="36536867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ea typeface="Calibri"/>
                <a:cs typeface="Arial"/>
              </a:rPr>
              <a:t>محاضرة عملي 5 خصوبة التربة والاسمدة</a:t>
            </a:r>
            <a:endParaRPr lang="ar-IQ"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434537" y="1600200"/>
            <a:ext cx="427492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8007297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012965" y="1600200"/>
            <a:ext cx="311807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1859244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ea typeface="Calibri"/>
              </a:rPr>
              <a:t>الكشف عن الاسمدة المعدنية :</a:t>
            </a:r>
            <a:endParaRPr lang="ar-IQ" dirty="0"/>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687604" y="1600200"/>
            <a:ext cx="3768792"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28067"/>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1717763"/>
            <a:ext cx="5275879" cy="429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4857245"/>
      </p:ext>
    </p:extLst>
  </p:cSld>
  <p:clrMapOvr>
    <a:masterClrMapping/>
  </p:clrMapOvr>
  <mc:AlternateContent xmlns:mc="http://schemas.openxmlformats.org/markup-compatibility/2006" xmlns:p14="http://schemas.microsoft.com/office/powerpoint/2010/main">
    <mc:Choice Requires="p14">
      <p:transition spd="slow" p14:dur="1600">
        <p14:conveyor dir="r"/>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a:solidFill>
                  <a:srgbClr val="000000"/>
                </a:solidFill>
                <a:ea typeface="Times New Roman"/>
              </a:rPr>
              <a:t>مستوى الانتاج وكلف الانتاج</a:t>
            </a:r>
            <a:r>
              <a:rPr lang="ar-IQ" b="1" u="sng" dirty="0">
                <a:solidFill>
                  <a:srgbClr val="000000"/>
                </a:solidFill>
                <a:ea typeface="Times New Roman"/>
              </a:rPr>
              <a:t> :</a:t>
            </a:r>
            <a:endParaRPr lang="ar-IQ" dirty="0"/>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1670594"/>
            <a:ext cx="5275879" cy="43851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5161234"/>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b="1" u="sng" dirty="0">
                <a:ea typeface="Calibri"/>
              </a:rPr>
              <a:t>اهم طرق تقدير الفسفور في التربة </a:t>
            </a:r>
            <a:endParaRPr lang="ar-IQ" dirty="0"/>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2098917"/>
            <a:ext cx="5275879" cy="3528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1409199"/>
      </p:ext>
    </p:extLst>
  </p:cSld>
  <p:clrMapOvr>
    <a:masterClrMapping/>
  </p:clrMapOvr>
  <p:transition spd="slow">
    <p:pull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nSpc>
                <a:spcPct val="115000"/>
              </a:lnSpc>
              <a:spcAft>
                <a:spcPts val="1000"/>
              </a:spcAft>
            </a:pPr>
            <a:r>
              <a:rPr lang="ar-SA" b="1" dirty="0">
                <a:ea typeface="Calibri"/>
                <a:cs typeface="Arial"/>
              </a:rPr>
              <a:t>اخذ العينات من الحقل </a:t>
            </a:r>
            <a:r>
              <a:rPr lang="en-US" sz="2000" dirty="0">
                <a:latin typeface="Times New Roman"/>
                <a:ea typeface="Times New Roman"/>
              </a:rPr>
              <a:t/>
            </a:r>
            <a:br>
              <a:rPr lang="en-US" sz="2000" dirty="0">
                <a:latin typeface="Times New Roman"/>
                <a:ea typeface="Times New Roman"/>
              </a:rPr>
            </a:br>
            <a:endParaRPr lang="ar-IQ" dirty="0"/>
          </a:p>
        </p:txBody>
      </p:sp>
      <p:sp>
        <p:nvSpPr>
          <p:cNvPr id="3" name="عنصر نائب للمحتوى 2"/>
          <p:cNvSpPr>
            <a:spLocks noGrp="1"/>
          </p:cNvSpPr>
          <p:nvPr>
            <p:ph idx="1"/>
          </p:nvPr>
        </p:nvSpPr>
        <p:spPr>
          <a:xfrm>
            <a:off x="457200" y="980728"/>
            <a:ext cx="8229600" cy="5145435"/>
          </a:xfrm>
        </p:spPr>
        <p:txBody>
          <a:bodyPr>
            <a:noAutofit/>
          </a:bodyPr>
          <a:lstStyle/>
          <a:p>
            <a:pPr>
              <a:lnSpc>
                <a:spcPct val="115000"/>
              </a:lnSpc>
              <a:spcAft>
                <a:spcPts val="1000"/>
              </a:spcAft>
            </a:pPr>
            <a:r>
              <a:rPr lang="ar-SA" sz="1200" b="1" dirty="0">
                <a:ea typeface="Calibri"/>
              </a:rPr>
              <a:t>أ – اخذ عينات التربة :يشير العالم </a:t>
            </a:r>
            <a:r>
              <a:rPr lang="en-US" sz="1200" b="1" dirty="0">
                <a:ea typeface="Calibri"/>
                <a:cs typeface="Arial"/>
              </a:rPr>
              <a:t>M . L . Jackson </a:t>
            </a:r>
            <a:r>
              <a:rPr lang="ar-SA" sz="1200" b="1" dirty="0">
                <a:ea typeface="Calibri"/>
              </a:rPr>
              <a:t> في كتابه التحليل الكيميائي للتربة الى الجملة الاتية ( </a:t>
            </a:r>
            <a:r>
              <a:rPr lang="en-US" sz="1200" b="1" dirty="0">
                <a:latin typeface="Times New Roman"/>
                <a:ea typeface="Calibri"/>
                <a:cs typeface="Times New Roman"/>
              </a:rPr>
              <a:t>The analysis can be no better than the sample</a:t>
            </a:r>
            <a:r>
              <a:rPr lang="ar-SA" sz="1200" b="1" dirty="0">
                <a:latin typeface="Times New Roman"/>
                <a:ea typeface="Calibri"/>
                <a:cs typeface="Times New Roman"/>
              </a:rPr>
              <a:t> ) والذي يؤكد اهمية اخذ النماذج اذ لا جدوى ولا منفعة من التحليل من دون اخذ نماذج دقيقة وممثلة سواء كانت للتربة او الماء او النبات .</a:t>
            </a:r>
            <a:endParaRPr lang="en-US" sz="1200" dirty="0">
              <a:latin typeface="Times New Roman"/>
              <a:ea typeface="Times New Roman"/>
            </a:endParaRPr>
          </a:p>
          <a:p>
            <a:pPr>
              <a:lnSpc>
                <a:spcPct val="115000"/>
              </a:lnSpc>
              <a:spcAft>
                <a:spcPts val="1000"/>
              </a:spcAft>
            </a:pPr>
            <a:r>
              <a:rPr lang="ar-SA" sz="1200" b="1" dirty="0">
                <a:ea typeface="Calibri"/>
              </a:rPr>
              <a:t> لذلك يجب اتباع الامور الاتية لأخذ</a:t>
            </a:r>
            <a:r>
              <a:rPr lang="ar-SA" sz="1200" dirty="0">
                <a:ea typeface="Calibri"/>
              </a:rPr>
              <a:t> </a:t>
            </a:r>
            <a:r>
              <a:rPr lang="ar-SA" sz="1200" b="1" dirty="0">
                <a:ea typeface="Calibri"/>
              </a:rPr>
              <a:t>عينات التربة :</a:t>
            </a:r>
            <a:endParaRPr lang="en-US" sz="1200" dirty="0">
              <a:latin typeface="Times New Roman"/>
              <a:ea typeface="Times New Roman"/>
            </a:endParaRPr>
          </a:p>
          <a:p>
            <a:pPr>
              <a:lnSpc>
                <a:spcPct val="115000"/>
              </a:lnSpc>
              <a:spcAft>
                <a:spcPts val="1000"/>
              </a:spcAft>
            </a:pPr>
            <a:r>
              <a:rPr lang="ar-SA" sz="1200" b="1" dirty="0">
                <a:ea typeface="Calibri"/>
              </a:rPr>
              <a:t>1 – اخذ حجم متساوي من كل طبقة او افق .</a:t>
            </a:r>
            <a:endParaRPr lang="en-US" sz="1200" dirty="0">
              <a:latin typeface="Times New Roman"/>
              <a:ea typeface="Times New Roman"/>
            </a:endParaRPr>
          </a:p>
          <a:p>
            <a:pPr>
              <a:lnSpc>
                <a:spcPct val="115000"/>
              </a:lnSpc>
              <a:spcAft>
                <a:spcPts val="1000"/>
              </a:spcAft>
            </a:pPr>
            <a:r>
              <a:rPr lang="ar-SA" sz="1200" b="1" dirty="0">
                <a:ea typeface="Calibri"/>
              </a:rPr>
              <a:t>2 – تجنب المناطق التي حصلت فيها تغيرات مختلفة عن بقية المساحة .</a:t>
            </a:r>
            <a:endParaRPr lang="en-US" sz="1200" dirty="0">
              <a:latin typeface="Times New Roman"/>
              <a:ea typeface="Times New Roman"/>
            </a:endParaRPr>
          </a:p>
          <a:p>
            <a:pPr>
              <a:lnSpc>
                <a:spcPct val="115000"/>
              </a:lnSpc>
              <a:spcAft>
                <a:spcPts val="1000"/>
              </a:spcAft>
            </a:pPr>
            <a:r>
              <a:rPr lang="ar-SA" sz="1200" b="1" dirty="0">
                <a:ea typeface="Calibri"/>
              </a:rPr>
              <a:t>3 – عدم اخذ العينات بعد الري وتجنب اخذ العينات الرطبة .</a:t>
            </a:r>
            <a:endParaRPr lang="en-US" sz="1200" dirty="0">
              <a:latin typeface="Times New Roman"/>
              <a:ea typeface="Times New Roman"/>
            </a:endParaRPr>
          </a:p>
          <a:p>
            <a:pPr>
              <a:lnSpc>
                <a:spcPct val="115000"/>
              </a:lnSpc>
              <a:spcAft>
                <a:spcPts val="1000"/>
              </a:spcAft>
            </a:pPr>
            <a:r>
              <a:rPr lang="ar-SA" sz="1200" b="1" dirty="0">
                <a:ea typeface="Calibri"/>
              </a:rPr>
              <a:t>4 – اخذ العينات في موسم واحد لسهولة مقارنتها .</a:t>
            </a:r>
            <a:endParaRPr lang="en-US" sz="1200" dirty="0">
              <a:latin typeface="Times New Roman"/>
              <a:ea typeface="Times New Roman"/>
            </a:endParaRPr>
          </a:p>
          <a:p>
            <a:pPr>
              <a:lnSpc>
                <a:spcPct val="115000"/>
              </a:lnSpc>
              <a:spcAft>
                <a:spcPts val="1000"/>
              </a:spcAft>
            </a:pPr>
            <a:r>
              <a:rPr lang="ar-SA" sz="1200" b="1" dirty="0">
                <a:ea typeface="Calibri"/>
              </a:rPr>
              <a:t>5 – عدم اخذ عينات التربة من الشوارع او المناطق التي تعرضت للتلوث .</a:t>
            </a:r>
            <a:endParaRPr lang="en-US" sz="1200" dirty="0">
              <a:latin typeface="Times New Roman"/>
              <a:ea typeface="Times New Roman"/>
            </a:endParaRPr>
          </a:p>
          <a:p>
            <a:pPr>
              <a:lnSpc>
                <a:spcPct val="115000"/>
              </a:lnSpc>
              <a:spcAft>
                <a:spcPts val="1000"/>
              </a:spcAft>
            </a:pPr>
            <a:r>
              <a:rPr lang="ar-SA" sz="1200" b="1" dirty="0">
                <a:ea typeface="Calibri"/>
              </a:rPr>
              <a:t>6 – تجنب مناطق جذور الاشجار ومناطق خزن الاسمدة في الحقل .</a:t>
            </a:r>
            <a:endParaRPr lang="en-US" sz="1200" dirty="0">
              <a:latin typeface="Times New Roman"/>
              <a:ea typeface="Times New Roman"/>
            </a:endParaRPr>
          </a:p>
          <a:p>
            <a:pPr>
              <a:lnSpc>
                <a:spcPct val="115000"/>
              </a:lnSpc>
              <a:spcAft>
                <a:spcPts val="1000"/>
              </a:spcAft>
            </a:pPr>
            <a:r>
              <a:rPr lang="ar-SA" sz="1200" b="1" dirty="0">
                <a:ea typeface="Calibri"/>
              </a:rPr>
              <a:t>7 -  عدم اخذ نماذج من البقع الملحية .</a:t>
            </a:r>
            <a:endParaRPr lang="en-US" sz="1200" dirty="0">
              <a:latin typeface="Times New Roman"/>
              <a:ea typeface="Times New Roman"/>
            </a:endParaRPr>
          </a:p>
          <a:p>
            <a:pPr>
              <a:lnSpc>
                <a:spcPct val="115000"/>
              </a:lnSpc>
              <a:spcAft>
                <a:spcPts val="1000"/>
              </a:spcAft>
            </a:pPr>
            <a:r>
              <a:rPr lang="ar-SA" sz="1200" b="1" dirty="0">
                <a:ea typeface="Calibri"/>
              </a:rPr>
              <a:t>8 – عدم اخذ نماذج من المرتفعات او المنخفضات اذا كانت تشكل مناطق قليلة في الحقل .</a:t>
            </a:r>
            <a:endParaRPr lang="en-US" sz="1200" dirty="0">
              <a:latin typeface="Times New Roman"/>
              <a:ea typeface="Times New Roman"/>
            </a:endParaRPr>
          </a:p>
          <a:p>
            <a:pPr>
              <a:lnSpc>
                <a:spcPct val="115000"/>
              </a:lnSpc>
              <a:spcAft>
                <a:spcPts val="1000"/>
              </a:spcAft>
            </a:pPr>
            <a:r>
              <a:rPr lang="ar-SA" sz="1200" b="1" dirty="0">
                <a:ea typeface="Calibri"/>
              </a:rPr>
              <a:t>9 – اخذ عدد كافي من العينات كي تمثل الحقل تمثيلا جيدا .</a:t>
            </a:r>
            <a:endParaRPr lang="en-US" sz="1200" dirty="0">
              <a:latin typeface="Times New Roman"/>
              <a:ea typeface="Times New Roman"/>
            </a:endParaRPr>
          </a:p>
          <a:p>
            <a:pPr>
              <a:lnSpc>
                <a:spcPct val="115000"/>
              </a:lnSpc>
              <a:spcAft>
                <a:spcPts val="1000"/>
              </a:spcAft>
            </a:pPr>
            <a:r>
              <a:rPr lang="ar-SA" sz="1200" b="1" dirty="0">
                <a:ea typeface="Calibri"/>
              </a:rPr>
              <a:t>10 – عند وجود متغايرات كبيرة في الحقل ولمساحات كبيرة يجب ان تفصل وتدرس كل منها على حدة .</a:t>
            </a:r>
            <a:endParaRPr lang="en-US" sz="1200" dirty="0">
              <a:latin typeface="Times New Roman"/>
              <a:ea typeface="Times New Roman"/>
            </a:endParaRPr>
          </a:p>
          <a:p>
            <a:pPr>
              <a:lnSpc>
                <a:spcPct val="115000"/>
              </a:lnSpc>
              <a:spcAft>
                <a:spcPts val="1000"/>
              </a:spcAft>
            </a:pPr>
            <a:r>
              <a:rPr lang="ar-SA" sz="1200" b="1" dirty="0">
                <a:ea typeface="Calibri"/>
              </a:rPr>
              <a:t>11 – استخدام طريقة نموذجية لا خذ النماذج وبأبعاد متساوية كطريقة </a:t>
            </a:r>
            <a:r>
              <a:rPr lang="en-US" sz="1200" b="1" dirty="0">
                <a:ea typeface="Calibri"/>
                <a:cs typeface="Arial"/>
              </a:rPr>
              <a:t>ZIG ZAG </a:t>
            </a:r>
            <a:r>
              <a:rPr lang="ar-SA" sz="1200" b="1" dirty="0">
                <a:ea typeface="Calibri"/>
              </a:rPr>
              <a:t> مثلا . </a:t>
            </a:r>
            <a:endParaRPr lang="en-US" sz="1200" dirty="0">
              <a:latin typeface="Times New Roman"/>
              <a:ea typeface="Times New Roman"/>
            </a:endParaRPr>
          </a:p>
          <a:p>
            <a:pPr>
              <a:lnSpc>
                <a:spcPct val="115000"/>
              </a:lnSpc>
              <a:spcAft>
                <a:spcPts val="1000"/>
              </a:spcAft>
            </a:pPr>
            <a:r>
              <a:rPr lang="ar-SA" sz="1200" b="1" dirty="0">
                <a:ea typeface="Calibri"/>
              </a:rPr>
              <a:t>12 – حجم النموذج للتحليلات الروتينية يتراوح بين 200 غم للترب الطينية و 400 غم للترب الرملية .</a:t>
            </a:r>
            <a:endParaRPr lang="en-US" sz="1200" dirty="0">
              <a:latin typeface="Times New Roman"/>
              <a:ea typeface="Times New Roman"/>
            </a:endParaRPr>
          </a:p>
          <a:p>
            <a:endParaRPr lang="ar-IQ" sz="1200" dirty="0"/>
          </a:p>
        </p:txBody>
      </p:sp>
    </p:spTree>
    <p:extLst>
      <p:ext uri="{BB962C8B-B14F-4D97-AF65-F5344CB8AC3E}">
        <p14:creationId xmlns:p14="http://schemas.microsoft.com/office/powerpoint/2010/main" val="1912055619"/>
      </p:ext>
    </p:extLst>
  </p:cSld>
  <p:clrMapOvr>
    <a:masterClrMapping/>
  </p:clrMapOvr>
  <mc:AlternateContent xmlns:mc="http://schemas.openxmlformats.org/markup-compatibility/2006" xmlns:p14="http://schemas.microsoft.com/office/powerpoint/2010/main">
    <mc:Choice Requires="p14">
      <p:transition spd="slow" p14:dur="1600">
        <p14:prism dir="r" isContent="1" isInverted="1"/>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dirty="0" smtClean="0"/>
              <a:t>محاضرة 6</a:t>
            </a:r>
            <a:r>
              <a:rPr lang="ar-IQ" b="1" dirty="0">
                <a:solidFill>
                  <a:srgbClr val="000000"/>
                </a:solidFill>
                <a:ea typeface="Times New Roman"/>
              </a:rPr>
              <a:t>تقدير البوتاسيوم الجاهز في التربة </a:t>
            </a:r>
            <a:endParaRPr lang="ar-IQ" dirty="0"/>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3147281"/>
            <a:ext cx="5275879" cy="1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212096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u="sng" dirty="0">
                <a:solidFill>
                  <a:srgbClr val="000000"/>
                </a:solidFill>
                <a:ea typeface="Times New Roman"/>
              </a:rPr>
              <a:t>تحليل النبات</a:t>
            </a:r>
            <a:r>
              <a:rPr lang="ar-IQ" b="1" dirty="0">
                <a:solidFill>
                  <a:srgbClr val="000000"/>
                </a:solidFill>
                <a:ea typeface="Times New Roman"/>
              </a:rPr>
              <a:t> </a:t>
            </a:r>
            <a:endParaRPr lang="ar-IQ" dirty="0"/>
          </a:p>
        </p:txBody>
      </p:sp>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1658422"/>
            <a:ext cx="5275879" cy="44095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1352757"/>
      </p:ext>
    </p:extLst>
  </p:cSld>
  <p:clrMapOvr>
    <a:masterClrMapping/>
  </p:clrMapOvr>
  <mc:AlternateContent xmlns:mc="http://schemas.openxmlformats.org/markup-compatibility/2006" xmlns:p14="http://schemas.microsoft.com/office/powerpoint/2010/main">
    <mc:Choice Requires="p14">
      <p:transition spd="slow" p14:dur="1600">
        <p14:prism dir="r" isContent="1"/>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921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1832642"/>
            <a:ext cx="5275879" cy="4061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47819728"/>
      </p:ext>
    </p:extLst>
  </p:cSld>
  <p:clrMapOvr>
    <a:masterClrMapping/>
  </p:clrMapOvr>
  <p:transition spd="slow">
    <p:push dir="u"/>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u="sng" dirty="0">
                <a:solidFill>
                  <a:srgbClr val="000000"/>
                </a:solidFill>
                <a:ea typeface="Times New Roman"/>
              </a:rPr>
              <a:t>تقدير الفسفور</a:t>
            </a:r>
            <a:r>
              <a:rPr lang="ar-IQ" b="1" dirty="0">
                <a:solidFill>
                  <a:srgbClr val="000000"/>
                </a:solidFill>
                <a:ea typeface="Times New Roman"/>
              </a:rPr>
              <a:t>:</a:t>
            </a:r>
            <a:endParaRPr lang="ar-IQ" dirty="0"/>
          </a:p>
        </p:txBody>
      </p:sp>
      <p:pic>
        <p:nvPicPr>
          <p:cNvPr id="1024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1163565"/>
            <a:ext cx="7893753" cy="47857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79166022"/>
      </p:ext>
    </p:extLst>
  </p:cSld>
  <p:clrMapOvr>
    <a:masterClrMapping/>
  </p:clrMapOvr>
  <p:transition spd="slow">
    <p:randomBar dir="vert"/>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lnSpc>
                <a:spcPct val="115000"/>
              </a:lnSpc>
            </a:pPr>
            <a:r>
              <a:rPr lang="ar-IQ" b="1" u="sng" dirty="0">
                <a:solidFill>
                  <a:srgbClr val="000000"/>
                </a:solidFill>
                <a:ea typeface="Times New Roman"/>
              </a:rPr>
              <a:t>تقدير البوتاسيوم </a:t>
            </a:r>
            <a:r>
              <a:rPr lang="en-US" sz="3600" dirty="0">
                <a:ea typeface="Calibri"/>
                <a:cs typeface="Arial"/>
              </a:rPr>
              <a:t/>
            </a:r>
            <a:br>
              <a:rPr lang="en-US" sz="3600" dirty="0">
                <a:ea typeface="Calibri"/>
                <a:cs typeface="Arial"/>
              </a:rPr>
            </a:br>
            <a:endParaRPr lang="ar-IQ" dirty="0"/>
          </a:p>
        </p:txBody>
      </p:sp>
      <p:pic>
        <p:nvPicPr>
          <p:cNvPr id="1126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521" y="2132856"/>
            <a:ext cx="8496944" cy="25618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7903108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dirty="0">
                <a:solidFill>
                  <a:srgbClr val="000000"/>
                </a:solidFill>
                <a:ea typeface="Times New Roman"/>
              </a:rPr>
              <a:t>محاضرة خصوبة عملي ( 7 ) </a:t>
            </a:r>
            <a:endParaRPr lang="ar-IQ" dirty="0"/>
          </a:p>
        </p:txBody>
      </p:sp>
      <p:pic>
        <p:nvPicPr>
          <p:cNvPr id="1229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722253" y="1600200"/>
            <a:ext cx="3699493"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3357524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331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934060" y="1613535"/>
            <a:ext cx="5275879" cy="44992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9222941"/>
      </p:ext>
    </p:extLst>
  </p:cSld>
  <p:clrMapOvr>
    <a:masterClrMapping/>
  </p:clrMapOvr>
  <mc:AlternateContent xmlns:mc="http://schemas.openxmlformats.org/markup-compatibility/2006" xmlns:p14="http://schemas.microsoft.com/office/powerpoint/2010/main">
    <mc:Choice Requires="p14">
      <p:transition spd="slow" p14:dur="4000">
        <p14:vortex/>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433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393592" y="1600200"/>
            <a:ext cx="4356816"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5136138"/>
      </p:ext>
    </p:extLst>
  </p:cSld>
  <p:clrMapOvr>
    <a:masterClrMapping/>
  </p:clrMapOvr>
  <mc:AlternateContent xmlns:mc="http://schemas.openxmlformats.org/markup-compatibility/2006" xmlns:p14="http://schemas.microsoft.com/office/powerpoint/2010/main">
    <mc:Choice Requires="p14">
      <p:transition spd="slow" p14:dur="1600">
        <p14:gallery dir="r"/>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536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70648" y="1700808"/>
            <a:ext cx="7845768"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1691377"/>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lnSpc>
                <a:spcPct val="115000"/>
              </a:lnSpc>
              <a:spcAft>
                <a:spcPts val="1000"/>
              </a:spcAft>
            </a:pPr>
            <a:r>
              <a:rPr lang="ar-SA" b="1" dirty="0">
                <a:ea typeface="Calibri"/>
              </a:rPr>
              <a:t>م 8 / عملي خصوبة واسمدة</a:t>
            </a:r>
            <a:r>
              <a:rPr lang="en-US" sz="2800" dirty="0">
                <a:ea typeface="Calibri"/>
                <a:cs typeface="Arial"/>
              </a:rPr>
              <a:t/>
            </a:r>
            <a:br>
              <a:rPr lang="en-US" sz="2800" dirty="0">
                <a:ea typeface="Calibri"/>
                <a:cs typeface="Arial"/>
              </a:rPr>
            </a:br>
            <a:endParaRPr lang="ar-IQ" dirty="0"/>
          </a:p>
        </p:txBody>
      </p:sp>
      <p:pic>
        <p:nvPicPr>
          <p:cNvPr id="1638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1052736"/>
            <a:ext cx="7920880" cy="4764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8836380"/>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lnSpc>
                <a:spcPct val="115000"/>
              </a:lnSpc>
              <a:spcAft>
                <a:spcPts val="1000"/>
              </a:spcAft>
            </a:pPr>
            <a:r>
              <a:rPr lang="ar-SA" b="1" dirty="0">
                <a:ea typeface="Calibri"/>
                <a:cs typeface="Arial"/>
              </a:rPr>
              <a:t>عدد عينات التربة :</a:t>
            </a:r>
            <a:r>
              <a:rPr lang="en-US" sz="3600" dirty="0">
                <a:latin typeface="Times New Roman"/>
                <a:ea typeface="Times New Roman"/>
              </a:rPr>
              <a:t/>
            </a:r>
            <a:br>
              <a:rPr lang="en-US" sz="3600" dirty="0">
                <a:latin typeface="Times New Roman"/>
                <a:ea typeface="Times New Roman"/>
              </a:rPr>
            </a:br>
            <a:endParaRPr lang="ar-IQ" dirty="0"/>
          </a:p>
        </p:txBody>
      </p:sp>
      <p:sp>
        <p:nvSpPr>
          <p:cNvPr id="3" name="عنصر نائب للمحتوى 2"/>
          <p:cNvSpPr>
            <a:spLocks noGrp="1"/>
          </p:cNvSpPr>
          <p:nvPr>
            <p:ph idx="1"/>
          </p:nvPr>
        </p:nvSpPr>
        <p:spPr/>
        <p:txBody>
          <a:bodyPr>
            <a:normAutofit fontScale="47500" lnSpcReduction="20000"/>
          </a:bodyPr>
          <a:lstStyle/>
          <a:p>
            <a:pPr>
              <a:lnSpc>
                <a:spcPct val="115000"/>
              </a:lnSpc>
              <a:spcAft>
                <a:spcPts val="1000"/>
              </a:spcAft>
            </a:pPr>
            <a:r>
              <a:rPr lang="ar-SA" b="1" dirty="0">
                <a:ea typeface="Calibri"/>
              </a:rPr>
              <a:t>لا يوجد عدد متفق عليه عالميا لا خذ النماذج ويمكن اخذ 8 عينات مأخوذة بشكل قطري لتمثل الهكتار الواحد المتماثل وتكون عينة مركبة.</a:t>
            </a:r>
            <a:endParaRPr lang="en-US" sz="2400" dirty="0">
              <a:latin typeface="Times New Roman"/>
              <a:ea typeface="Times New Roman"/>
            </a:endParaRPr>
          </a:p>
          <a:p>
            <a:pPr>
              <a:lnSpc>
                <a:spcPct val="115000"/>
              </a:lnSpc>
              <a:spcAft>
                <a:spcPts val="1000"/>
              </a:spcAft>
            </a:pPr>
            <a:r>
              <a:rPr lang="ar-SA" b="1" dirty="0">
                <a:ea typeface="Calibri"/>
              </a:rPr>
              <a:t>او تؤخذ من 5 – 25 عينة فردية في كل عينة مركبة لكل 2 -8 هكتار .</a:t>
            </a:r>
            <a:endParaRPr lang="en-US" sz="2400" dirty="0">
              <a:latin typeface="Times New Roman"/>
              <a:ea typeface="Times New Roman"/>
            </a:endParaRPr>
          </a:p>
          <a:p>
            <a:pPr>
              <a:lnSpc>
                <a:spcPct val="115000"/>
              </a:lnSpc>
              <a:spcAft>
                <a:spcPts val="1000"/>
              </a:spcAft>
            </a:pPr>
            <a:r>
              <a:rPr lang="ar-SA" dirty="0">
                <a:ea typeface="Calibri"/>
              </a:rPr>
              <a:t> </a:t>
            </a:r>
            <a:endParaRPr lang="en-US" sz="2400" dirty="0">
              <a:latin typeface="Times New Roman"/>
              <a:ea typeface="Times New Roman"/>
            </a:endParaRPr>
          </a:p>
          <a:p>
            <a:pPr>
              <a:lnSpc>
                <a:spcPct val="115000"/>
              </a:lnSpc>
              <a:spcAft>
                <a:spcPts val="1000"/>
              </a:spcAft>
            </a:pPr>
            <a:r>
              <a:rPr lang="ar-SA" b="1" dirty="0">
                <a:ea typeface="Calibri"/>
              </a:rPr>
              <a:t>معدات اخذ النماذج :</a:t>
            </a:r>
            <a:endParaRPr lang="en-US" sz="2400" dirty="0">
              <a:latin typeface="Times New Roman"/>
              <a:ea typeface="Times New Roman"/>
            </a:endParaRPr>
          </a:p>
          <a:p>
            <a:pPr>
              <a:lnSpc>
                <a:spcPct val="115000"/>
              </a:lnSpc>
              <a:spcAft>
                <a:spcPts val="1000"/>
              </a:spcAft>
            </a:pPr>
            <a:r>
              <a:rPr lang="ar-SA" b="1" dirty="0">
                <a:ea typeface="Calibri"/>
              </a:rPr>
              <a:t>1 – المثقب </a:t>
            </a:r>
            <a:r>
              <a:rPr lang="en-US" b="1" dirty="0">
                <a:ea typeface="Calibri"/>
                <a:cs typeface="Arial"/>
              </a:rPr>
              <a:t>Auger</a:t>
            </a:r>
            <a:r>
              <a:rPr lang="ar-SA" b="1" dirty="0">
                <a:ea typeface="Calibri"/>
              </a:rPr>
              <a:t> وهو على نوعين الحلزوني والاسطواني ( للترب الرملية ) ويمكن بواسطتهما اخذ نماذج من اعماق مختلفة .</a:t>
            </a:r>
            <a:endParaRPr lang="en-US" sz="2400" dirty="0">
              <a:latin typeface="Times New Roman"/>
              <a:ea typeface="Times New Roman"/>
            </a:endParaRPr>
          </a:p>
          <a:p>
            <a:pPr>
              <a:lnSpc>
                <a:spcPct val="115000"/>
              </a:lnSpc>
              <a:spcAft>
                <a:spcPts val="1000"/>
              </a:spcAft>
            </a:pPr>
            <a:r>
              <a:rPr lang="ar-SA" b="1" dirty="0">
                <a:ea typeface="Calibri"/>
              </a:rPr>
              <a:t>2 – الحلقة الفولاذية </a:t>
            </a:r>
            <a:r>
              <a:rPr lang="en-US" b="1" dirty="0">
                <a:ea typeface="Calibri"/>
                <a:cs typeface="Arial"/>
              </a:rPr>
              <a:t>Ring</a:t>
            </a:r>
            <a:r>
              <a:rPr lang="ar-SA" b="1" dirty="0">
                <a:ea typeface="Calibri"/>
              </a:rPr>
              <a:t> وهي ملائمة للنماذج من الطبقة السطحية .</a:t>
            </a:r>
            <a:endParaRPr lang="en-US" sz="2400" dirty="0">
              <a:latin typeface="Times New Roman"/>
              <a:ea typeface="Times New Roman"/>
            </a:endParaRPr>
          </a:p>
          <a:p>
            <a:pPr>
              <a:lnSpc>
                <a:spcPct val="115000"/>
              </a:lnSpc>
              <a:spcAft>
                <a:spcPts val="1000"/>
              </a:spcAft>
            </a:pPr>
            <a:r>
              <a:rPr lang="ar-SA" b="1" dirty="0">
                <a:ea typeface="Calibri"/>
              </a:rPr>
              <a:t>3 – المسحاة او الكرك والسكاكين والشفرات المختلفة .</a:t>
            </a:r>
            <a:endParaRPr lang="en-US" sz="2400" dirty="0">
              <a:latin typeface="Times New Roman"/>
              <a:ea typeface="Times New Roman"/>
            </a:endParaRPr>
          </a:p>
          <a:p>
            <a:pPr>
              <a:lnSpc>
                <a:spcPct val="115000"/>
              </a:lnSpc>
              <a:spcAft>
                <a:spcPts val="1000"/>
              </a:spcAft>
            </a:pPr>
            <a:r>
              <a:rPr lang="ar-SA" b="1" dirty="0">
                <a:ea typeface="Calibri"/>
              </a:rPr>
              <a:t>4 – اكياس ورقية واقلام لكتابة اسم الباحث وعمق العينة وتاريخها واية معلومات اخرى يحتاجها الباحث كرقم المعاملة والمكرر واسم التجربة .</a:t>
            </a:r>
            <a:endParaRPr lang="en-US" sz="2400" dirty="0">
              <a:latin typeface="Times New Roman"/>
              <a:ea typeface="Times New Roman"/>
            </a:endParaRPr>
          </a:p>
          <a:p>
            <a:pPr>
              <a:lnSpc>
                <a:spcPct val="115000"/>
              </a:lnSpc>
              <a:spcAft>
                <a:spcPts val="1000"/>
              </a:spcAft>
            </a:pPr>
            <a:r>
              <a:rPr lang="ar-SA" b="1" dirty="0">
                <a:ea typeface="Calibri"/>
              </a:rPr>
              <a:t>5 – تؤخذ العينة الممثلة بطريقة التربيع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152167150"/>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741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671355"/>
            <a:ext cx="8064896" cy="43836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89887659"/>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843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251520" y="1600200"/>
            <a:ext cx="8659739" cy="5183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9546495"/>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1945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115616" y="1600200"/>
            <a:ext cx="6984776"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726473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flipV="1">
            <a:off x="457200" y="228919"/>
            <a:ext cx="7283152" cy="45719"/>
          </a:xfrm>
        </p:spPr>
        <p:txBody>
          <a:bodyPr>
            <a:normAutofit fontScale="90000"/>
          </a:bodyPr>
          <a:lstStyle/>
          <a:p>
            <a:endParaRPr lang="ar-IQ" dirty="0"/>
          </a:p>
        </p:txBody>
      </p:sp>
      <p:pic>
        <p:nvPicPr>
          <p:cNvPr id="20483"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899592" y="764704"/>
            <a:ext cx="7416824"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47036070"/>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2150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332656"/>
            <a:ext cx="8208912" cy="65253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3216448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م ( 9 ) تحليل العناصر الصغرى والكبرى في النبات</a:t>
            </a:r>
            <a:endParaRPr lang="ar-IQ" dirty="0"/>
          </a:p>
        </p:txBody>
      </p:sp>
      <p:pic>
        <p:nvPicPr>
          <p:cNvPr id="102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196752"/>
            <a:ext cx="8424936"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85972977"/>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محاضرة 10 تقدير الكالسيوم والمغنيسيوم</a:t>
            </a:r>
            <a:endParaRPr lang="ar-IQ" dirty="0"/>
          </a:p>
        </p:txBody>
      </p:sp>
      <p:pic>
        <p:nvPicPr>
          <p:cNvPr id="205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95536" y="1196752"/>
            <a:ext cx="8064896" cy="53285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1787129"/>
      </p:ext>
    </p:extLst>
  </p:cSld>
  <p:clrMapOvr>
    <a:masterClrMapping/>
  </p:clrMapOvr>
  <p:transition spd="slow">
    <p:push dir="u"/>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67545" y="332656"/>
            <a:ext cx="8208912" cy="619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1096562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4098"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0" y="836712"/>
            <a:ext cx="9144000" cy="5760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83588862"/>
      </p:ext>
    </p:extLst>
  </p:cSld>
  <p:clrMapOvr>
    <a:masterClrMapping/>
  </p:clrMapOvr>
  <p:transition spd="slow">
    <p:push dir="u"/>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467544" y="620688"/>
            <a:ext cx="8352928" cy="5688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7259165"/>
      </p:ext>
    </p:extLst>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تحديد حاجة التربة من العناصر</a:t>
            </a:r>
            <a:endParaRPr lang="ar-IQ" dirty="0"/>
          </a:p>
        </p:txBody>
      </p:sp>
      <p:sp>
        <p:nvSpPr>
          <p:cNvPr id="3" name="عنصر نائب للمحتوى 2"/>
          <p:cNvSpPr>
            <a:spLocks noGrp="1"/>
          </p:cNvSpPr>
          <p:nvPr>
            <p:ph idx="1"/>
          </p:nvPr>
        </p:nvSpPr>
        <p:spPr/>
        <p:txBody>
          <a:bodyPr>
            <a:normAutofit fontScale="70000" lnSpcReduction="20000"/>
          </a:bodyPr>
          <a:lstStyle/>
          <a:p>
            <a:pPr marL="228600" algn="just">
              <a:lnSpc>
                <a:spcPct val="150000"/>
              </a:lnSpc>
            </a:pPr>
            <a:r>
              <a:rPr lang="ar-SA" b="1" dirty="0">
                <a:latin typeface="Times New Roman"/>
                <a:ea typeface="Times New Roman"/>
                <a:cs typeface="Times New Roman"/>
              </a:rPr>
              <a:t>كيفية تحديد حاجة التربة من أي عنصر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يتم ذلك من خلال معرفة التوصية السمادية للعنصر بالنسبة للمحصول المحدد اولا ثم تحليل التربة وتقدير الكمية الجاهزة من العنصر ثانيا ثم يتم حساب الكمية الجاهزة في الهكتار وانقاصها من التوصية السمادية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مثال : كانت التوصية لمحصول الحنطة في احدى الترب كالاتي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النتروجين 200 كغم </a:t>
            </a:r>
            <a:r>
              <a:rPr lang="en-US" b="1" dirty="0">
                <a:latin typeface="Times New Roman"/>
                <a:ea typeface="Times New Roman"/>
                <a:cs typeface="Times New Roman"/>
              </a:rPr>
              <a:t>N</a:t>
            </a:r>
            <a:r>
              <a:rPr lang="ar-SA" b="1" dirty="0">
                <a:latin typeface="Times New Roman"/>
                <a:ea typeface="Times New Roman"/>
                <a:cs typeface="Times New Roman"/>
              </a:rPr>
              <a:t> .هـ</a:t>
            </a:r>
            <a:r>
              <a:rPr lang="ar-SA" b="1" baseline="30000" dirty="0">
                <a:latin typeface="Times New Roman"/>
                <a:ea typeface="Times New Roman"/>
                <a:cs typeface="Times New Roman"/>
              </a:rPr>
              <a:t>-1</a:t>
            </a:r>
            <a:r>
              <a:rPr lang="ar-SA" b="1" dirty="0">
                <a:latin typeface="Times New Roman"/>
                <a:ea typeface="Times New Roman"/>
                <a:cs typeface="Times New Roman"/>
              </a:rPr>
              <a:t> والفسفور 150 كغم </a:t>
            </a:r>
            <a:r>
              <a:rPr lang="en-US" b="1" dirty="0">
                <a:latin typeface="Times New Roman"/>
                <a:ea typeface="Times New Roman"/>
                <a:cs typeface="Times New Roman"/>
              </a:rPr>
              <a:t>P</a:t>
            </a:r>
            <a:r>
              <a:rPr lang="ar-SA" b="1" dirty="0">
                <a:latin typeface="Times New Roman"/>
                <a:ea typeface="Times New Roman"/>
                <a:cs typeface="Times New Roman"/>
              </a:rPr>
              <a:t> . هـ</a:t>
            </a:r>
            <a:r>
              <a:rPr lang="ar-SA" b="1" baseline="30000" dirty="0">
                <a:latin typeface="Times New Roman"/>
                <a:ea typeface="Times New Roman"/>
                <a:cs typeface="Times New Roman"/>
              </a:rPr>
              <a:t>-1</a:t>
            </a:r>
            <a:r>
              <a:rPr lang="ar-SA" b="1" dirty="0">
                <a:latin typeface="Times New Roman"/>
                <a:ea typeface="Times New Roman"/>
                <a:cs typeface="Times New Roman"/>
              </a:rPr>
              <a:t> والبوتاسيوم 180 كغم </a:t>
            </a:r>
            <a:r>
              <a:rPr lang="en-US" b="1" dirty="0">
                <a:latin typeface="Times New Roman"/>
                <a:ea typeface="Times New Roman"/>
                <a:cs typeface="Times New Roman"/>
              </a:rPr>
              <a:t>K</a:t>
            </a:r>
            <a:r>
              <a:rPr lang="ar-SA" b="1" dirty="0">
                <a:latin typeface="Times New Roman"/>
                <a:ea typeface="Times New Roman"/>
                <a:cs typeface="Times New Roman"/>
              </a:rPr>
              <a:t> .هـ</a:t>
            </a:r>
            <a:r>
              <a:rPr lang="ar-SA" b="1" baseline="30000" dirty="0">
                <a:latin typeface="Times New Roman"/>
                <a:ea typeface="Times New Roman"/>
                <a:cs typeface="Times New Roman"/>
              </a:rPr>
              <a:t>-1</a:t>
            </a:r>
            <a:r>
              <a:rPr lang="ar-SA" b="1" dirty="0">
                <a:latin typeface="Times New Roman"/>
                <a:ea typeface="Times New Roman"/>
                <a:cs typeface="Times New Roman"/>
              </a:rPr>
              <a:t> احسب مقدار ما تضيفه فعلا علما ان تركيز هذه العناصر في التربة هو كالاتي ( 10 و 15 و 30 ) ملغم . كغم </a:t>
            </a:r>
            <a:r>
              <a:rPr lang="ar-SA" b="1" baseline="30000" dirty="0">
                <a:latin typeface="Times New Roman"/>
                <a:ea typeface="Times New Roman"/>
                <a:cs typeface="Times New Roman"/>
              </a:rPr>
              <a:t>-1 </a:t>
            </a:r>
            <a:r>
              <a:rPr lang="ar-SA" b="1" dirty="0">
                <a:latin typeface="Times New Roman"/>
                <a:ea typeface="Times New Roman"/>
                <a:cs typeface="Times New Roman"/>
              </a:rPr>
              <a:t>تربة للعناصر على التوالي وان وزن التربة للهكتار 2000000 كغم تربة . هـ</a:t>
            </a:r>
            <a:r>
              <a:rPr lang="ar-SA" b="1" baseline="30000" dirty="0">
                <a:latin typeface="Times New Roman"/>
                <a:ea typeface="Times New Roman"/>
                <a:cs typeface="Times New Roman"/>
              </a:rPr>
              <a:t>-1</a:t>
            </a:r>
            <a:r>
              <a:rPr lang="ar-SA" b="1" dirty="0">
                <a:latin typeface="Times New Roman"/>
                <a:ea typeface="Times New Roman"/>
                <a:cs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58612421"/>
      </p:ext>
    </p:extLst>
  </p:cSld>
  <p:clrMapOvr>
    <a:masterClrMapping/>
  </p:clrMapOvr>
  <p:transition spd="slow">
    <p:pull dir="r"/>
  </p:transition>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6146"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611560" y="0"/>
            <a:ext cx="8136904"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1598776"/>
      </p:ext>
    </p:extLst>
  </p:cSld>
  <p:clrMapOvr>
    <a:masterClrMapping/>
  </p:clrMapOvr>
  <mc:AlternateContent xmlns:mc="http://schemas.openxmlformats.org/markup-compatibility/2006" xmlns:p14="http://schemas.microsoft.com/office/powerpoint/2010/main">
    <mc:Choice Requires="p14">
      <p:transition spd="slow" p14:dur="1200">
        <p14:flip dir="l"/>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7170"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79512" y="476672"/>
            <a:ext cx="8712968" cy="619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8789226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819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3528" y="620688"/>
            <a:ext cx="8496944"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768873"/>
      </p:ext>
    </p:extLst>
  </p:cSld>
  <p:clrMapOvr>
    <a:masterClrMapping/>
  </p:clrMapOvr>
  <mc:AlternateContent xmlns:mc="http://schemas.openxmlformats.org/markup-compatibility/2006" xmlns:p14="http://schemas.microsoft.com/office/powerpoint/2010/main">
    <mc:Choice Requires="p14">
      <p:transition spd="slow" p14:dur="1600">
        <p14:prism dir="r" isInverted="1"/>
      </p:transition>
    </mc:Choice>
    <mc:Fallback xmlns="">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ar-IQ"/>
          </a:p>
        </p:txBody>
      </p:sp>
      <p:pic>
        <p:nvPicPr>
          <p:cNvPr id="9218"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9512" y="404664"/>
            <a:ext cx="8784976" cy="5832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4779701"/>
      </p:ext>
    </p:extLst>
  </p:cSld>
  <p:clrMapOvr>
    <a:masterClrMapping/>
  </p:clrMapOvr>
  <mc:AlternateContent xmlns:mc="http://schemas.openxmlformats.org/markup-compatibility/2006" xmlns:p14="http://schemas.microsoft.com/office/powerpoint/2010/main">
    <mc:Choice Requires="p14">
      <p:transition spd="slow" p14:dur="3900">
        <p14:glitter dir="r"/>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الحل</a:t>
            </a:r>
            <a:endParaRPr lang="ar-IQ" dirty="0"/>
          </a:p>
        </p:txBody>
      </p:sp>
      <p:sp>
        <p:nvSpPr>
          <p:cNvPr id="3" name="عنصر نائب للمحتوى 2"/>
          <p:cNvSpPr>
            <a:spLocks noGrp="1"/>
          </p:cNvSpPr>
          <p:nvPr>
            <p:ph idx="1"/>
          </p:nvPr>
        </p:nvSpPr>
        <p:spPr/>
        <p:txBody>
          <a:bodyPr>
            <a:normAutofit fontScale="55000" lnSpcReduction="20000"/>
          </a:bodyPr>
          <a:lstStyle/>
          <a:p>
            <a:pPr marL="228600" algn="just">
              <a:lnSpc>
                <a:spcPct val="150000"/>
              </a:lnSpc>
            </a:pPr>
            <a:r>
              <a:rPr lang="ar-SA" b="1" dirty="0">
                <a:latin typeface="Times New Roman"/>
                <a:ea typeface="Times New Roman"/>
                <a:cs typeface="Times New Roman"/>
              </a:rPr>
              <a:t>الحل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1 – 10 * 2000000 = 20000000 ملغم / ملغم . كغم</a:t>
            </a:r>
            <a:r>
              <a:rPr lang="ar-SA" b="1" baseline="30000" dirty="0">
                <a:latin typeface="Times New Roman"/>
                <a:ea typeface="Times New Roman"/>
                <a:cs typeface="Times New Roman"/>
              </a:rPr>
              <a:t>-1</a:t>
            </a:r>
            <a:r>
              <a:rPr lang="ar-SA" b="1" dirty="0">
                <a:latin typeface="Times New Roman"/>
                <a:ea typeface="Times New Roman"/>
                <a:cs typeface="Times New Roman"/>
              </a:rPr>
              <a:t> 1000000 = 20 كغم نتروجين يتم انقاصها من التوصية للنتروجين  والتي تساوي 200 فيكون ( 200 – 20 ) = 180 كغم يتم اضافتها من النتروجين للهكتار من احد الاسمدة الشائعة والمفضلة في التربة المدروسة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2 – 15 * 2000000 = 30000000 ملغم = 30 كغم فسفور تنقص من التوصية للفسفور ( 150- 30 ) = 120 كغم فسفور تضاف للهكتار من احد الاسمدة المفضلة المتوفرة .</a:t>
            </a:r>
            <a:endParaRPr lang="en-US" sz="2400" dirty="0">
              <a:latin typeface="Times New Roman"/>
              <a:ea typeface="Times New Roman"/>
            </a:endParaRPr>
          </a:p>
          <a:p>
            <a:pPr marL="228600" algn="just">
              <a:lnSpc>
                <a:spcPct val="150000"/>
              </a:lnSpc>
            </a:pPr>
            <a:r>
              <a:rPr lang="ar-SA" b="1" dirty="0">
                <a:latin typeface="Times New Roman"/>
                <a:ea typeface="Times New Roman"/>
                <a:cs typeface="Times New Roman"/>
              </a:rPr>
              <a:t>3 - 30 * 2000000 = 60000000 ملغم = 60 كغم بوتاسيوم تنقص من التوصية للبوتاسيوم ( 180- 60 ) = 120 كغم بوتاسيوم تضاف للهكتار من احد الاسمدة المفضلة المتوفرة والملائمة لتربة الدراسة  </a:t>
            </a:r>
            <a:r>
              <a:rPr lang="ar-SA" b="1" dirty="0" smtClean="0">
                <a:latin typeface="Times New Roman"/>
                <a:ea typeface="Times New Roman"/>
                <a:cs typeface="Times New Roman"/>
              </a:rPr>
              <a:t>.</a:t>
            </a:r>
            <a:endParaRPr lang="ar-IQ" b="1" dirty="0" smtClean="0">
              <a:latin typeface="Times New Roman"/>
              <a:ea typeface="Times New Roman"/>
              <a:cs typeface="Times New Roman"/>
            </a:endParaRPr>
          </a:p>
          <a:p>
            <a:pPr algn="just">
              <a:lnSpc>
                <a:spcPct val="150000"/>
              </a:lnSpc>
            </a:pPr>
            <a:r>
              <a:rPr lang="ar-SA" sz="2400" b="1" dirty="0">
                <a:latin typeface="Times New Roman"/>
                <a:ea typeface="Times New Roman"/>
                <a:cs typeface="Times New Roman"/>
              </a:rPr>
              <a:t>ملاحظة :</a:t>
            </a:r>
            <a:endParaRPr lang="en-US" sz="1800" dirty="0">
              <a:latin typeface="Times New Roman"/>
              <a:ea typeface="Times New Roman"/>
            </a:endParaRPr>
          </a:p>
          <a:p>
            <a:r>
              <a:rPr lang="ar-SA" sz="2400" b="1" dirty="0">
                <a:ea typeface="Times New Roman"/>
                <a:cs typeface="Times New Roman"/>
              </a:rPr>
              <a:t>بعد اجراء هذه الحسابات يتم تحويل هذه الكمية من هكتار الى مساحة الوحدة التجريبية او الى وزن التربة كما في تجارب السنادين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2945162842"/>
      </p:ext>
    </p:extLst>
  </p:cSld>
  <p:clrMapOvr>
    <a:masterClrMapping/>
  </p:clrMapOvr>
  <mc:AlternateContent xmlns:mc="http://schemas.openxmlformats.org/markup-compatibility/2006" xmlns:p14="http://schemas.microsoft.com/office/powerpoint/2010/main">
    <mc:Choice Requires="p14">
      <p:transition spd="slow" p14:dur="2000">
        <p14:ferris dir="r"/>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b="1" u="sng" dirty="0">
                <a:solidFill>
                  <a:srgbClr val="000000"/>
                </a:solidFill>
                <a:ea typeface="Times New Roman"/>
              </a:rPr>
              <a:t>تجارب </a:t>
            </a:r>
            <a:r>
              <a:rPr lang="ar-IQ" b="1" u="sng" dirty="0" err="1">
                <a:solidFill>
                  <a:srgbClr val="000000"/>
                </a:solidFill>
                <a:ea typeface="Times New Roman"/>
              </a:rPr>
              <a:t>الاصص</a:t>
            </a:r>
            <a:r>
              <a:rPr lang="ar-IQ" b="1" dirty="0">
                <a:solidFill>
                  <a:srgbClr val="000000"/>
                </a:solidFill>
                <a:ea typeface="Times New Roman"/>
              </a:rPr>
              <a:t> (</a:t>
            </a:r>
            <a:r>
              <a:rPr lang="ar-IQ" b="1" u="sng" dirty="0">
                <a:solidFill>
                  <a:srgbClr val="000000"/>
                </a:solidFill>
                <a:ea typeface="Times New Roman"/>
              </a:rPr>
              <a:t>السنادين</a:t>
            </a:r>
            <a:r>
              <a:rPr lang="ar-IQ" b="1" dirty="0">
                <a:solidFill>
                  <a:srgbClr val="000000"/>
                </a:solidFill>
                <a:ea typeface="Times New Roman"/>
              </a:rPr>
              <a:t>):</a:t>
            </a:r>
            <a:endParaRPr lang="ar-IQ" dirty="0"/>
          </a:p>
        </p:txBody>
      </p:sp>
      <p:sp>
        <p:nvSpPr>
          <p:cNvPr id="3" name="عنصر نائب للمحتوى 2"/>
          <p:cNvSpPr>
            <a:spLocks noGrp="1"/>
          </p:cNvSpPr>
          <p:nvPr>
            <p:ph idx="1"/>
          </p:nvPr>
        </p:nvSpPr>
        <p:spPr/>
        <p:txBody>
          <a:bodyPr>
            <a:normAutofit fontScale="25000" lnSpcReduction="20000"/>
          </a:bodyPr>
          <a:lstStyle/>
          <a:p>
            <a:pPr algn="just">
              <a:lnSpc>
                <a:spcPct val="150000"/>
              </a:lnSpc>
            </a:pPr>
            <a:r>
              <a:rPr lang="ar-IQ" b="1" u="sng" dirty="0">
                <a:solidFill>
                  <a:srgbClr val="000000"/>
                </a:solidFill>
                <a:latin typeface="Times New Roman"/>
                <a:ea typeface="Times New Roman"/>
                <a:cs typeface="Times New Roman"/>
              </a:rPr>
              <a:t>تجارب </a:t>
            </a:r>
            <a:r>
              <a:rPr lang="ar-IQ" b="1" u="sng" dirty="0" err="1">
                <a:solidFill>
                  <a:srgbClr val="000000"/>
                </a:solidFill>
                <a:latin typeface="Times New Roman"/>
                <a:ea typeface="Times New Roman"/>
                <a:cs typeface="Times New Roman"/>
              </a:rPr>
              <a:t>الاصص</a:t>
            </a:r>
            <a:r>
              <a:rPr lang="ar-IQ" b="1" dirty="0">
                <a:solidFill>
                  <a:srgbClr val="000000"/>
                </a:solidFill>
                <a:latin typeface="Times New Roman"/>
                <a:ea typeface="Times New Roman"/>
                <a:cs typeface="Times New Roman"/>
              </a:rPr>
              <a:t> (</a:t>
            </a:r>
            <a:r>
              <a:rPr lang="ar-IQ" b="1" u="sng" dirty="0">
                <a:solidFill>
                  <a:srgbClr val="000000"/>
                </a:solidFill>
                <a:latin typeface="Times New Roman"/>
                <a:ea typeface="Times New Roman"/>
                <a:cs typeface="Times New Roman"/>
              </a:rPr>
              <a:t>السنادين</a:t>
            </a:r>
            <a:r>
              <a:rPr lang="ar-IQ" b="1" dirty="0">
                <a:solidFill>
                  <a:srgbClr val="000000"/>
                </a:solidFill>
                <a:latin typeface="Times New Roman"/>
                <a:ea typeface="Times New Roman"/>
                <a:cs typeface="Times New Roman"/>
              </a:rPr>
              <a:t>):</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يتم تحديد حجم الاصيص اعتماداَ على نوع المحصول والمكان التي تنفذ فيه التجربة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يتم اختيار تربة واحدة او اكثر و يتم اختيار المعاملات والاجراءات الادارية كما تم توضيحه انفاَ.</a:t>
            </a:r>
            <a:endParaRPr lang="en-US" sz="2400" dirty="0">
              <a:latin typeface="Times New Roman"/>
              <a:ea typeface="Times New Roman"/>
            </a:endParaRPr>
          </a:p>
          <a:p>
            <a:pPr marL="13081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حساب كميات الاسمدة للتجارب المختلفة:</a:t>
            </a:r>
            <a:endParaRPr lang="en-US" sz="2400" dirty="0">
              <a:latin typeface="Times New Roman"/>
              <a:ea typeface="Times New Roman"/>
            </a:endParaRPr>
          </a:p>
          <a:p>
            <a:pPr marL="228600" algn="just">
              <a:lnSpc>
                <a:spcPct val="150000"/>
              </a:lnSpc>
            </a:pPr>
            <a:r>
              <a:rPr lang="ar-IQ" b="1" u="sng" dirty="0">
                <a:solidFill>
                  <a:srgbClr val="000000"/>
                </a:solidFill>
                <a:latin typeface="Times New Roman"/>
                <a:ea typeface="Times New Roman"/>
                <a:cs typeface="Times New Roman"/>
              </a:rPr>
              <a:t>اذا كانت التجربة حقلية</a:t>
            </a:r>
            <a:r>
              <a:rPr lang="ar-IQ" b="1" dirty="0">
                <a:solidFill>
                  <a:srgbClr val="000000"/>
                </a:solidFill>
                <a:latin typeface="Times New Roman"/>
                <a:ea typeface="Times New Roman"/>
                <a:cs typeface="Times New Roman"/>
              </a:rPr>
              <a:t>:</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حسابات كميات الاسمدة تعتمد على المساحة المحددة للوحدة التجريبية وكما موضح في المثال الاتي:</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اذا كان من المفروض اضافة 200 كغم نتروجين بالهكتار(200 كغم </a:t>
            </a:r>
            <a:r>
              <a:rPr lang="en-US" b="1" dirty="0">
                <a:solidFill>
                  <a:srgbClr val="000000"/>
                </a:solidFill>
                <a:latin typeface="Times New Roman"/>
                <a:ea typeface="Times New Roman"/>
                <a:cs typeface="Times New Roman"/>
              </a:rPr>
              <a:t>N </a:t>
            </a:r>
            <a:r>
              <a:rPr lang="ar-IQ" b="1" dirty="0">
                <a:solidFill>
                  <a:srgbClr val="000000"/>
                </a:solidFill>
                <a:latin typeface="Times New Roman"/>
                <a:ea typeface="Times New Roman"/>
                <a:cs typeface="Times New Roman"/>
              </a:rPr>
              <a:t> ھ</a:t>
            </a:r>
            <a:r>
              <a:rPr lang="ar-IQ" b="1" baseline="30000" dirty="0">
                <a:solidFill>
                  <a:srgbClr val="000000"/>
                </a:solidFill>
                <a:latin typeface="Times New Roman"/>
                <a:ea typeface="Times New Roman"/>
                <a:cs typeface="Times New Roman"/>
              </a:rPr>
              <a:t>-1</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السماد المتوفر اليوريا (</a:t>
            </a:r>
            <a:r>
              <a:rPr lang="en-US" b="1" dirty="0">
                <a:solidFill>
                  <a:srgbClr val="000000"/>
                </a:solidFill>
                <a:latin typeface="Times New Roman"/>
                <a:ea typeface="Times New Roman"/>
                <a:cs typeface="Times New Roman"/>
              </a:rPr>
              <a:t>46% N</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السماد                            العنصر( </a:t>
            </a:r>
            <a:r>
              <a:rPr lang="en-US" b="1" dirty="0">
                <a:solidFill>
                  <a:srgbClr val="000000"/>
                </a:solidFill>
                <a:latin typeface="Times New Roman"/>
                <a:ea typeface="Times New Roman"/>
                <a:cs typeface="Times New Roman"/>
              </a:rPr>
              <a:t>N</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100                                    46</a:t>
            </a:r>
            <a:endParaRPr lang="en-US" sz="2400" dirty="0">
              <a:latin typeface="Times New Roman"/>
              <a:ea typeface="Times New Roman"/>
            </a:endParaRPr>
          </a:p>
          <a:p>
            <a:pPr marR="228600" algn="just">
              <a:lnSpc>
                <a:spcPct val="150000"/>
              </a:lnSpc>
            </a:pPr>
            <a:r>
              <a:rPr lang="ar-IQ" b="1" dirty="0">
                <a:solidFill>
                  <a:srgbClr val="000000"/>
                </a:solidFill>
                <a:latin typeface="Times New Roman"/>
                <a:ea typeface="Times New Roman"/>
                <a:cs typeface="Times New Roman"/>
              </a:rPr>
              <a:t>س                                     200</a:t>
            </a:r>
            <a:endParaRPr lang="en-US" sz="2400" dirty="0">
              <a:latin typeface="Times New Roman"/>
              <a:ea typeface="Times New Roman"/>
            </a:endParaRPr>
          </a:p>
          <a:p>
            <a:pPr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200   × 100</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س = ------------------------- = 434.78 كغم سماد يوريا للهكتار</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46</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السماد المتوفر كبريتات الامونيوم ( </a:t>
            </a:r>
            <a:r>
              <a:rPr lang="en-US" b="1" dirty="0">
                <a:solidFill>
                  <a:srgbClr val="000000"/>
                </a:solidFill>
                <a:latin typeface="Times New Roman"/>
                <a:ea typeface="Times New Roman"/>
                <a:cs typeface="Times New Roman"/>
              </a:rPr>
              <a:t>21% N</a:t>
            </a:r>
            <a:r>
              <a:rPr lang="ar-IQ" b="1" dirty="0">
                <a:solidFill>
                  <a:srgbClr val="000000"/>
                </a:solidFill>
                <a:latin typeface="Times New Roman"/>
                <a:ea typeface="Times New Roman"/>
                <a:cs typeface="Times New Roman"/>
              </a:rPr>
              <a:t>  ) :</a:t>
            </a:r>
            <a:endParaRPr lang="en-US" sz="2400" dirty="0">
              <a:latin typeface="Times New Roman"/>
              <a:ea typeface="Times New Roman"/>
            </a:endParaRPr>
          </a:p>
          <a:p>
            <a:pPr marL="13081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السماد                            العنصر( </a:t>
            </a:r>
            <a:r>
              <a:rPr lang="en-US" b="1" dirty="0">
                <a:solidFill>
                  <a:srgbClr val="000000"/>
                </a:solidFill>
                <a:latin typeface="Times New Roman"/>
                <a:ea typeface="Times New Roman"/>
                <a:cs typeface="Times New Roman"/>
              </a:rPr>
              <a:t>N</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100                                    21</a:t>
            </a:r>
            <a:endParaRPr lang="en-US" sz="2400" dirty="0">
              <a:latin typeface="Times New Roman"/>
              <a:ea typeface="Times New Roman"/>
            </a:endParaRPr>
          </a:p>
          <a:p>
            <a:pPr marR="228600" algn="just">
              <a:lnSpc>
                <a:spcPct val="150000"/>
              </a:lnSpc>
            </a:pPr>
            <a:r>
              <a:rPr lang="ar-IQ" b="1" dirty="0">
                <a:solidFill>
                  <a:srgbClr val="000000"/>
                </a:solidFill>
                <a:latin typeface="Times New Roman"/>
                <a:ea typeface="Times New Roman"/>
                <a:cs typeface="Times New Roman"/>
              </a:rPr>
              <a:t>س                                     200</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س = 200 * 100 / 21 = 952.38 كغم سماد كبريتات الامونيوم  </a:t>
            </a:r>
            <a:r>
              <a:rPr lang="ar-IQ" b="1" dirty="0" smtClean="0">
                <a:solidFill>
                  <a:srgbClr val="000000"/>
                </a:solidFill>
                <a:latin typeface="Times New Roman"/>
                <a:ea typeface="Times New Roman"/>
                <a:cs typeface="Times New Roman"/>
              </a:rPr>
              <a:t>للهكتار</a:t>
            </a:r>
          </a:p>
          <a:p>
            <a:pPr marL="228600" algn="just">
              <a:lnSpc>
                <a:spcPct val="150000"/>
              </a:lnSpc>
            </a:pPr>
            <a:r>
              <a:rPr lang="ar-IQ" sz="2400" b="1" dirty="0">
                <a:solidFill>
                  <a:srgbClr val="000000"/>
                </a:solidFill>
                <a:latin typeface="Times New Roman"/>
                <a:ea typeface="Times New Roman"/>
                <a:cs typeface="Times New Roman"/>
              </a:rPr>
              <a:t>لاحظ الفرق بالكميات مع اختلاف المصدر </a:t>
            </a:r>
            <a:r>
              <a:rPr lang="ar-IQ" sz="2400" b="1" dirty="0" err="1">
                <a:solidFill>
                  <a:srgbClr val="000000"/>
                </a:solidFill>
                <a:latin typeface="Times New Roman"/>
                <a:ea typeface="Times New Roman"/>
                <a:cs typeface="Times New Roman"/>
              </a:rPr>
              <a:t>السمادي</a:t>
            </a:r>
            <a:r>
              <a:rPr lang="ar-IQ" sz="2400" b="1" dirty="0">
                <a:solidFill>
                  <a:srgbClr val="000000"/>
                </a:solidFill>
                <a:latin typeface="Times New Roman"/>
                <a:ea typeface="Times New Roman"/>
                <a:cs typeface="Times New Roman"/>
              </a:rPr>
              <a:t>.</a:t>
            </a:r>
            <a:endParaRPr lang="en-US" sz="1800" dirty="0">
              <a:latin typeface="Times New Roman"/>
              <a:ea typeface="Times New Roman"/>
            </a:endParaRPr>
          </a:p>
          <a:p>
            <a:pPr marL="228600" algn="just">
              <a:lnSpc>
                <a:spcPct val="150000"/>
              </a:lnSpc>
            </a:pPr>
            <a:r>
              <a:rPr lang="ar-IQ" sz="2400" b="1" dirty="0">
                <a:solidFill>
                  <a:srgbClr val="000000"/>
                </a:solidFill>
                <a:latin typeface="Times New Roman"/>
                <a:ea typeface="Times New Roman"/>
                <a:cs typeface="Times New Roman"/>
              </a:rPr>
              <a:t>وهكذا تتم الحسابات للمصادر السمادية الاخرى.</a:t>
            </a:r>
            <a:endParaRPr lang="en-US" sz="1800" dirty="0">
              <a:latin typeface="Times New Roman"/>
              <a:ea typeface="Times New Roman"/>
            </a:endParaRPr>
          </a:p>
          <a:p>
            <a:pPr marL="228600" algn="just">
              <a:lnSpc>
                <a:spcPct val="150000"/>
              </a:lnSpc>
            </a:pP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396820882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a:bodyPr>
          <a:lstStyle/>
          <a:p>
            <a:r>
              <a:rPr lang="ar-IQ" sz="3200" b="1" u="sng" dirty="0">
                <a:solidFill>
                  <a:srgbClr val="000000"/>
                </a:solidFill>
                <a:latin typeface="Times New Roman"/>
                <a:ea typeface="Times New Roman"/>
              </a:rPr>
              <a:t>اذا كانت تجربة اصص او حاويات</a:t>
            </a:r>
            <a:endParaRPr lang="ar-IQ" sz="8000" dirty="0"/>
          </a:p>
        </p:txBody>
      </p:sp>
      <p:sp>
        <p:nvSpPr>
          <p:cNvPr id="3" name="عنصر نائب للمحتوى 2"/>
          <p:cNvSpPr>
            <a:spLocks noGrp="1"/>
          </p:cNvSpPr>
          <p:nvPr>
            <p:ph idx="1"/>
          </p:nvPr>
        </p:nvSpPr>
        <p:spPr/>
        <p:txBody>
          <a:bodyPr>
            <a:normAutofit fontScale="47500" lnSpcReduction="20000"/>
          </a:bodyPr>
          <a:lstStyle/>
          <a:p>
            <a:pPr marL="228600" algn="just">
              <a:lnSpc>
                <a:spcPct val="150000"/>
              </a:lnSpc>
            </a:pPr>
            <a:r>
              <a:rPr lang="ar-IQ" b="1" u="sng" dirty="0">
                <a:solidFill>
                  <a:srgbClr val="000000"/>
                </a:solidFill>
                <a:latin typeface="Times New Roman"/>
                <a:ea typeface="Times New Roman"/>
                <a:cs typeface="Times New Roman"/>
              </a:rPr>
              <a:t>اذا كانت تجربة اصص او حاويات</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يتم حساب الاسمدة على اساس وزن التربة في الاصيص او الحاوية وكما يأتي:</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اذا كان وزن التربة في الحاوية 10 كغم مثلاَ واريد اضافة كمية بوتاسيوم بما يعادل 100 كغم بوتاسيوم للهكتار (100 كغم </a:t>
            </a:r>
            <a:r>
              <a:rPr lang="en-US" b="1" dirty="0">
                <a:solidFill>
                  <a:srgbClr val="000000"/>
                </a:solidFill>
                <a:latin typeface="Times New Roman"/>
                <a:ea typeface="Times New Roman"/>
                <a:cs typeface="Times New Roman"/>
              </a:rPr>
              <a:t>K</a:t>
            </a:r>
            <a:r>
              <a:rPr lang="ar-IQ" b="1" dirty="0">
                <a:solidFill>
                  <a:srgbClr val="000000"/>
                </a:solidFill>
                <a:latin typeface="Times New Roman"/>
                <a:ea typeface="Times New Roman"/>
                <a:cs typeface="Times New Roman"/>
              </a:rPr>
              <a:t> ھ</a:t>
            </a:r>
            <a:r>
              <a:rPr lang="ar-IQ" b="1" baseline="30000" dirty="0">
                <a:solidFill>
                  <a:srgbClr val="000000"/>
                </a:solidFill>
                <a:latin typeface="Times New Roman"/>
                <a:ea typeface="Times New Roman"/>
                <a:cs typeface="Times New Roman"/>
              </a:rPr>
              <a:t>-1</a:t>
            </a:r>
            <a:r>
              <a:rPr lang="ar-IQ" b="1" dirty="0">
                <a:solidFill>
                  <a:srgbClr val="000000"/>
                </a:solidFill>
                <a:latin typeface="Times New Roman"/>
                <a:ea typeface="Times New Roman"/>
                <a:cs typeface="Times New Roman"/>
              </a:rPr>
              <a:t>  ) نتبع الاتي:</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يجب معرفة وزن التربة لمساحة هكتار وهي بشكل عام وتقريبي تقدر </a:t>
            </a:r>
            <a:r>
              <a:rPr lang="ar-IQ" b="1" dirty="0" err="1">
                <a:solidFill>
                  <a:srgbClr val="000000"/>
                </a:solidFill>
                <a:latin typeface="Times New Roman"/>
                <a:ea typeface="Times New Roman"/>
                <a:cs typeface="Times New Roman"/>
              </a:rPr>
              <a:t>باربعة</a:t>
            </a:r>
            <a:r>
              <a:rPr lang="ar-IQ" b="1" dirty="0">
                <a:solidFill>
                  <a:srgbClr val="000000"/>
                </a:solidFill>
                <a:latin typeface="Times New Roman"/>
                <a:ea typeface="Times New Roman"/>
                <a:cs typeface="Times New Roman"/>
              </a:rPr>
              <a:t> ملايين كيلوغرام لعمق تربة 0.3 متر او 2 مليون كغم لعمق تربة 0.15 متر ومن المعادلة الاتية: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وزن التربة في مساحة هكتار = مساحة الهكتار × عمق التربة × الكثافة الظاهرية للتربة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=10000متر مربع ×0.3 متر × 1350 كغم/متر</a:t>
            </a:r>
            <a:r>
              <a:rPr lang="ar-IQ" b="1" baseline="30000" dirty="0">
                <a:solidFill>
                  <a:srgbClr val="000000"/>
                </a:solidFill>
                <a:latin typeface="Times New Roman"/>
                <a:ea typeface="Times New Roman"/>
                <a:cs typeface="Times New Roman"/>
              </a:rPr>
              <a:t>3</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  4000000 كغم</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الكثافة الظاهرية تقاس وحسب الوحدات العالمية الحديثة </a:t>
            </a:r>
            <a:r>
              <a:rPr lang="ar-IQ" b="1" dirty="0" err="1">
                <a:solidFill>
                  <a:srgbClr val="000000"/>
                </a:solidFill>
                <a:latin typeface="Times New Roman"/>
                <a:ea typeface="Times New Roman"/>
                <a:cs typeface="Times New Roman"/>
              </a:rPr>
              <a:t>بالميكاغرام</a:t>
            </a:r>
            <a:r>
              <a:rPr lang="ar-IQ" b="1" dirty="0">
                <a:solidFill>
                  <a:srgbClr val="000000"/>
                </a:solidFill>
                <a:latin typeface="Times New Roman"/>
                <a:ea typeface="Times New Roman"/>
                <a:cs typeface="Times New Roman"/>
              </a:rPr>
              <a:t> للمتر المكــعب(</a:t>
            </a:r>
            <a:r>
              <a:rPr lang="en-US" b="1" dirty="0">
                <a:solidFill>
                  <a:srgbClr val="000000"/>
                </a:solidFill>
                <a:latin typeface="Times New Roman"/>
                <a:ea typeface="Times New Roman"/>
                <a:cs typeface="Times New Roman"/>
              </a:rPr>
              <a:t>Mgm</a:t>
            </a:r>
            <a:r>
              <a:rPr lang="en-US" b="1" baseline="30000" dirty="0">
                <a:solidFill>
                  <a:srgbClr val="000000"/>
                </a:solidFill>
                <a:latin typeface="Times New Roman"/>
                <a:ea typeface="Times New Roman"/>
                <a:cs typeface="Times New Roman"/>
              </a:rPr>
              <a:t>-3</a:t>
            </a:r>
            <a:r>
              <a:rPr lang="ar-IQ" b="1" dirty="0">
                <a:solidFill>
                  <a:srgbClr val="000000"/>
                </a:solidFill>
                <a:latin typeface="Times New Roman"/>
                <a:ea typeface="Times New Roman"/>
                <a:cs typeface="Times New Roman"/>
              </a:rPr>
              <a:t>)وكتبت بالوحدات اعلاه لتسهيل العمليات الحسابية.</a:t>
            </a:r>
            <a:endParaRPr lang="en-US" sz="2400" dirty="0">
              <a:latin typeface="Times New Roman"/>
              <a:ea typeface="Times New Roman"/>
            </a:endParaRPr>
          </a:p>
          <a:p>
            <a:pPr marL="228600" algn="just">
              <a:lnSpc>
                <a:spcPct val="150000"/>
              </a:lnSpc>
            </a:pPr>
            <a:r>
              <a:rPr lang="ar-IQ" b="1" dirty="0">
                <a:solidFill>
                  <a:srgbClr val="000000"/>
                </a:solidFill>
                <a:latin typeface="Times New Roman"/>
                <a:ea typeface="Times New Roman"/>
                <a:cs typeface="Times New Roman"/>
              </a:rPr>
              <a:t>وبعد معرفة وزن الهكتار تكون الحسابات كالاتي لتحديد كمية سماد البوتاسيوم المطلوب اضافته(ولنفترض ان السماد المتوفر كلوريد البوتاسيوم(  50% </a:t>
            </a:r>
            <a:r>
              <a:rPr lang="en-US" b="1" dirty="0">
                <a:solidFill>
                  <a:srgbClr val="000000"/>
                </a:solidFill>
                <a:latin typeface="Times New Roman"/>
                <a:ea typeface="Times New Roman"/>
                <a:cs typeface="Times New Roman"/>
              </a:rPr>
              <a:t>K</a:t>
            </a:r>
            <a:r>
              <a:rPr lang="ar-IQ" b="1" dirty="0">
                <a:solidFill>
                  <a:srgbClr val="000000"/>
                </a:solidFill>
                <a:latin typeface="Times New Roman"/>
                <a:ea typeface="Times New Roman"/>
                <a:cs typeface="Times New Roman"/>
              </a:rPr>
              <a:t>)والمطلوب اضافة(100 كغم </a:t>
            </a:r>
            <a:r>
              <a:rPr lang="en-US" b="1" dirty="0">
                <a:solidFill>
                  <a:srgbClr val="000000"/>
                </a:solidFill>
                <a:latin typeface="Times New Roman"/>
                <a:ea typeface="Times New Roman"/>
                <a:cs typeface="Times New Roman"/>
              </a:rPr>
              <a:t>K</a:t>
            </a:r>
            <a:r>
              <a:rPr lang="ar-IQ" b="1" dirty="0">
                <a:solidFill>
                  <a:srgbClr val="000000"/>
                </a:solidFill>
                <a:latin typeface="Times New Roman"/>
                <a:ea typeface="Times New Roman"/>
                <a:cs typeface="Times New Roman"/>
              </a:rPr>
              <a:t> ھ</a:t>
            </a:r>
            <a:r>
              <a:rPr lang="ar-IQ" b="1" baseline="30000" dirty="0">
                <a:solidFill>
                  <a:srgbClr val="000000"/>
                </a:solidFill>
                <a:latin typeface="Times New Roman"/>
                <a:ea typeface="Times New Roman"/>
                <a:cs typeface="Times New Roman"/>
              </a:rPr>
              <a:t>-1</a:t>
            </a:r>
            <a:r>
              <a:rPr lang="ar-IQ" b="1" dirty="0">
                <a:solidFill>
                  <a:srgbClr val="000000"/>
                </a:solidFill>
                <a:latin typeface="Times New Roman"/>
                <a:ea typeface="Times New Roman"/>
                <a:cs typeface="Times New Roman"/>
              </a:rPr>
              <a:t>  </a:t>
            </a:r>
            <a:r>
              <a:rPr lang="en-US" b="1" dirty="0">
                <a:solidFill>
                  <a:srgbClr val="000000"/>
                </a:solidFill>
                <a:latin typeface="Times New Roman"/>
                <a:ea typeface="Times New Roman"/>
                <a:cs typeface="Times New Roman"/>
              </a:rPr>
              <a:t>(</a:t>
            </a:r>
            <a:r>
              <a:rPr lang="ar-IQ" b="1" dirty="0">
                <a:solidFill>
                  <a:srgbClr val="000000"/>
                </a:solidFill>
                <a:latin typeface="Times New Roman"/>
                <a:ea typeface="Times New Roman"/>
                <a:cs typeface="Times New Roman"/>
              </a:rPr>
              <a:t> .</a:t>
            </a:r>
            <a:endParaRPr lang="en-US" sz="2400" dirty="0">
              <a:latin typeface="Times New Roman"/>
              <a:ea typeface="Times New Roman"/>
            </a:endParaRPr>
          </a:p>
          <a:p>
            <a:endParaRPr lang="ar-IQ" dirty="0"/>
          </a:p>
        </p:txBody>
      </p:sp>
    </p:spTree>
    <p:extLst>
      <p:ext uri="{BB962C8B-B14F-4D97-AF65-F5344CB8AC3E}">
        <p14:creationId xmlns:p14="http://schemas.microsoft.com/office/powerpoint/2010/main" val="1975035116"/>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152</TotalTime>
  <Words>3942</Words>
  <Application>Microsoft Office PowerPoint</Application>
  <PresentationFormat>عرض على الشاشة (3:4)‏</PresentationFormat>
  <Paragraphs>383</Paragraphs>
  <Slides>63</Slides>
  <Notes>0</Notes>
  <HiddenSlides>0</HiddenSlides>
  <MMClips>0</MMClips>
  <ScaleCrop>false</ScaleCrop>
  <HeadingPairs>
    <vt:vector size="4" baseType="variant">
      <vt:variant>
        <vt:lpstr>نسق</vt:lpstr>
      </vt:variant>
      <vt:variant>
        <vt:i4>1</vt:i4>
      </vt:variant>
      <vt:variant>
        <vt:lpstr>عناوين الشرائح</vt:lpstr>
      </vt:variant>
      <vt:variant>
        <vt:i4>63</vt:i4>
      </vt:variant>
    </vt:vector>
  </HeadingPairs>
  <TitlesOfParts>
    <vt:vector size="64" baseType="lpstr">
      <vt:lpstr>سمة Office</vt:lpstr>
      <vt:lpstr>تقدير العناصر بالتربة والنبات </vt:lpstr>
      <vt:lpstr>محاضرة رقم 1</vt:lpstr>
      <vt:lpstr>عرض تقديمي في PowerPoint</vt:lpstr>
      <vt:lpstr>اخذ العينات من الحقل  </vt:lpstr>
      <vt:lpstr>عدد عينات التربة : </vt:lpstr>
      <vt:lpstr>تحديد حاجة التربة من العناصر</vt:lpstr>
      <vt:lpstr>الحل</vt:lpstr>
      <vt:lpstr>تجارب الاصص (السنادين):</vt:lpstr>
      <vt:lpstr>اذا كانت تجربة اصص او حاويات</vt:lpstr>
      <vt:lpstr>الحل</vt:lpstr>
      <vt:lpstr>  خطوات تجربة السنادين : </vt:lpstr>
      <vt:lpstr>محاضرة رقم 2: تقييم الاسمدة و خلطها</vt:lpstr>
      <vt:lpstr>عرض تقديمي في PowerPoint</vt:lpstr>
      <vt:lpstr>خلط الأسمدة :</vt:lpstr>
      <vt:lpstr>دليل خلط الاسمدة:</vt:lpstr>
      <vt:lpstr>الحل:</vt:lpstr>
      <vt:lpstr>مثال اخر</vt:lpstr>
      <vt:lpstr>سعر السماد: </vt:lpstr>
      <vt:lpstr>عرض تقديمي في PowerPoint</vt:lpstr>
      <vt:lpstr>محاضرة 3</vt:lpstr>
      <vt:lpstr>المقدمة</vt:lpstr>
      <vt:lpstr>المواد الكيمياوية المستعملة في الفحص: </vt:lpstr>
      <vt:lpstr>عرض تقديمي في PowerPoint</vt:lpstr>
      <vt:lpstr>عرض تقديمي في PowerPoint</vt:lpstr>
      <vt:lpstr>محاضرة : 4طرائق إضافة الأسمدة:  </vt:lpstr>
      <vt:lpstr>عرض تقديمي في PowerPoint</vt:lpstr>
      <vt:lpstr>جدول يبين الدليل الملحي لمواد سمادية شائعة الاستعمال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محاضرة عملي 5 خصوبة التربة والاسمدة</vt:lpstr>
      <vt:lpstr>عرض تقديمي في PowerPoint</vt:lpstr>
      <vt:lpstr>الكشف عن الاسمدة المعدنية :</vt:lpstr>
      <vt:lpstr>عرض تقديمي في PowerPoint</vt:lpstr>
      <vt:lpstr>مستوى الانتاج وكلف الانتاج :</vt:lpstr>
      <vt:lpstr>اهم طرق تقدير الفسفور في التربة </vt:lpstr>
      <vt:lpstr>محاضرة 6تقدير البوتاسيوم الجاهز في التربة </vt:lpstr>
      <vt:lpstr>تحليل النبات </vt:lpstr>
      <vt:lpstr>عرض تقديمي في PowerPoint</vt:lpstr>
      <vt:lpstr>تقدير الفسفور:</vt:lpstr>
      <vt:lpstr>تقدير البوتاسيوم  </vt:lpstr>
      <vt:lpstr>محاضرة خصوبة عملي ( 7 ) </vt:lpstr>
      <vt:lpstr>عرض تقديمي في PowerPoint</vt:lpstr>
      <vt:lpstr>عرض تقديمي في PowerPoint</vt:lpstr>
      <vt:lpstr>عرض تقديمي في PowerPoint</vt:lpstr>
      <vt:lpstr>م 8 / عملي خصوبة واسمدة </vt:lpstr>
      <vt:lpstr>عرض تقديمي في PowerPoint</vt:lpstr>
      <vt:lpstr>عرض تقديمي في PowerPoint</vt:lpstr>
      <vt:lpstr>عرض تقديمي في PowerPoint</vt:lpstr>
      <vt:lpstr>عرض تقديمي في PowerPoint</vt:lpstr>
      <vt:lpstr>عرض تقديمي في PowerPoint</vt:lpstr>
      <vt:lpstr>م ( 9 ) تحليل العناصر الصغرى والكبرى في النبات</vt:lpstr>
      <vt:lpstr>محاضرة 10 تقدير الكالسيوم والمغنيسيوم</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خصوبة التربة والاسمدة العملي</dc:title>
  <dc:creator>Dr.Rahem</dc:creator>
  <cp:lastModifiedBy>Maher</cp:lastModifiedBy>
  <cp:revision>18</cp:revision>
  <cp:lastPrinted>2021-06-02T21:56:06Z</cp:lastPrinted>
  <dcterms:created xsi:type="dcterms:W3CDTF">2017-12-30T14:12:40Z</dcterms:created>
  <dcterms:modified xsi:type="dcterms:W3CDTF">2022-05-06T14:59:42Z</dcterms:modified>
</cp:coreProperties>
</file>